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12.jpg" ContentType="image/jpg"/>
  <Override PartName="/ppt/media/image15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</p:sldMasterIdLst>
  <p:notesMasterIdLst>
    <p:notesMasterId r:id="rId21"/>
  </p:notesMasterIdLst>
  <p:handoutMasterIdLst>
    <p:handoutMasterId r:id="rId22"/>
  </p:handoutMasterIdLst>
  <p:sldIdLst>
    <p:sldId id="319" r:id="rId3"/>
    <p:sldId id="260" r:id="rId4"/>
    <p:sldId id="421" r:id="rId5"/>
    <p:sldId id="439" r:id="rId6"/>
    <p:sldId id="434" r:id="rId7"/>
    <p:sldId id="430" r:id="rId8"/>
    <p:sldId id="440" r:id="rId9"/>
    <p:sldId id="424" r:id="rId10"/>
    <p:sldId id="435" r:id="rId11"/>
    <p:sldId id="432" r:id="rId12"/>
    <p:sldId id="436" r:id="rId13"/>
    <p:sldId id="433" r:id="rId14"/>
    <p:sldId id="438" r:id="rId15"/>
    <p:sldId id="423" r:id="rId16"/>
    <p:sldId id="422" r:id="rId17"/>
    <p:sldId id="428" r:id="rId18"/>
    <p:sldId id="441" r:id="rId19"/>
    <p:sldId id="420" r:id="rId20"/>
  </p:sldIdLst>
  <p:sldSz cx="9144000" cy="6858000" type="screen4x3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6" userDrawn="1">
          <p15:clr>
            <a:srgbClr val="A4A3A4"/>
          </p15:clr>
        </p15:guide>
        <p15:guide id="2" pos="215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115113-8047-6870-37A1-847509A7A284}" name="Nerimen Oualli" initials="NO" userId="S-1-5-21-2471316336-4157672656-437794068-1110" providerId="AD"/>
  <p188:author id="{E0347C58-A494-991A-CABF-8EB09DAEFF92}" name="Laura Marit" initials="LM" userId="S-1-5-21-2471316336-4157672656-437794068-11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900"/>
    <a:srgbClr val="F5872B"/>
    <a:srgbClr val="00FA00"/>
    <a:srgbClr val="F8A968"/>
    <a:srgbClr val="5BFF5B"/>
    <a:srgbClr val="81FF81"/>
    <a:srgbClr val="FAC294"/>
    <a:srgbClr val="00CD00"/>
    <a:srgbClr val="14A0C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 autoAdjust="0"/>
    <p:restoredTop sz="94674"/>
  </p:normalViewPr>
  <p:slideViewPr>
    <p:cSldViewPr>
      <p:cViewPr varScale="1">
        <p:scale>
          <a:sx n="119" d="100"/>
          <a:sy n="119" d="100"/>
        </p:scale>
        <p:origin x="1704" y="192"/>
      </p:cViewPr>
      <p:guideLst>
        <p:guide orient="horz" pos="2886"/>
        <p:guide pos="215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9" d="100"/>
          <a:sy n="109" d="100"/>
        </p:scale>
        <p:origin x="250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4D30F1C-FEA5-CE33-8EDE-B8F6684A20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3F4A49D-5FAE-ABC0-8EB8-87084F3034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B24FB-5098-4AD7-8772-FE89DA7B94E7}" type="datetimeFigureOut">
              <a:rPr lang="fr-FR" smtClean="0"/>
              <a:t>09/04/2024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420BEE-50D0-25A8-DB48-F32911878D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A29805-02B4-87C1-3254-2C0C465B51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2FBFB-1BE3-42BF-8A7A-446950699A3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1699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AD8A3-1C37-42F6-BB9E-B0F9E666BD8B}" type="datetimeFigureOut">
              <a:rPr lang="fr-FR" smtClean="0"/>
              <a:t>09/04/2024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C5406-9F63-4375-8AD0-7B9074AF8F1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345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LR of LILAS: 48 sr at 1-3 km and 72 sr at 3.3-4.7 km</a:t>
            </a:r>
          </a:p>
          <a:p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ACR and CR: 0.42 ± 0.05 and 0.69 ± 0.14, for the lower layer and 0.38 ± 0.04 and 0.65 ± 0.12 for the second layer</a:t>
            </a:r>
            <a:r>
              <a:rPr lang="en-FR" dirty="0">
                <a:effectLst/>
              </a:rPr>
              <a:t> </a:t>
            </a:r>
          </a:p>
          <a:p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METIS showed VLDR values 10 % higher than LILAS</a:t>
            </a:r>
            <a:r>
              <a:rPr lang="en-FR" dirty="0">
                <a:effectLst/>
              </a:rPr>
              <a:t> </a:t>
            </a: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C5406-9F63-4375-8AD0-7B9074AF8F1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0449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8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high emissions of </a:t>
                </a:r>
                <a14:m>
                  <m:oMath xmlns:m="http://schemas.openxmlformats.org/officeDocument/2006/math"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𝑆</m:t>
                    </m:r>
                    <m:sSub>
                      <m:sSubPr>
                        <m:ctrlPr>
                          <a:rPr lang="en-FR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reaching up to 20 DU</a:t>
                </a:r>
                <a:r>
                  <a:rPr lang="en-FR" dirty="0">
                    <a:effectLst/>
                  </a:rPr>
                  <a:t> (TROPOMI)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spectrometer on board Sentinel-5 satellite</a:t>
                </a:r>
                <a:r>
                  <a:rPr lang="en-FR" dirty="0">
                    <a:effectLst/>
                  </a:rPr>
                  <a:t> </a:t>
                </a:r>
                <a:endParaRPr lang="en-FR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8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high emissions of </a:t>
                </a:r>
                <a:r>
                  <a:rPr lang="en-US" sz="1800" i="0" kern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𝑆𝑂</a:t>
                </a:r>
                <a:r>
                  <a:rPr lang="en-FR" sz="1800" i="0" kern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_</a:t>
                </a:r>
                <a:r>
                  <a:rPr lang="en-US" sz="1800" i="0" kern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reaching up to 20 DU</a:t>
                </a:r>
                <a:r>
                  <a:rPr lang="en-FR" dirty="0">
                    <a:effectLst/>
                  </a:rPr>
                  <a:t> (TROPOMI)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spectrometer on board Sentinel-5 satellite</a:t>
                </a:r>
                <a:r>
                  <a:rPr lang="en-FR" dirty="0">
                    <a:effectLst/>
                  </a:rPr>
                  <a:t> </a:t>
                </a:r>
                <a:endParaRPr lang="en-F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C5406-9F63-4375-8AD0-7B9074AF8F1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935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B0F0"/>
                </a:solidFill>
              </a:rPr>
              <a:t>AOD</a:t>
            </a:r>
            <a:r>
              <a:rPr lang="en-US" baseline="-25000" dirty="0">
                <a:solidFill>
                  <a:srgbClr val="00B0F0"/>
                </a:solidFill>
              </a:rPr>
              <a:t>532</a:t>
            </a:r>
            <a:r>
              <a:rPr lang="en-US" baseline="-25000" dirty="0"/>
              <a:t> nm</a:t>
            </a:r>
            <a:r>
              <a:rPr lang="en-US" dirty="0"/>
              <a:t>= 0.17, </a:t>
            </a:r>
            <a:r>
              <a:rPr lang="en-US" dirty="0">
                <a:solidFill>
                  <a:srgbClr val="00B0F0"/>
                </a:solidFill>
              </a:rPr>
              <a:t>AOD</a:t>
            </a:r>
            <a:r>
              <a:rPr lang="en-US" baseline="-25000" dirty="0">
                <a:solidFill>
                  <a:srgbClr val="00B0F0"/>
                </a:solidFill>
              </a:rPr>
              <a:t>808</a:t>
            </a:r>
            <a:r>
              <a:rPr lang="en-US" baseline="-25000" dirty="0"/>
              <a:t> nm</a:t>
            </a:r>
            <a:r>
              <a:rPr lang="en-US" dirty="0"/>
              <a:t>= 0.08 </a:t>
            </a:r>
          </a:p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C5406-9F63-4375-8AD0-7B9074AF8F1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101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Lidar observations present complex vertical distribution with variable mixing of dust and smoke, showing us the importance to have access to information from both instruments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kern="0" dirty="0">
                <a:effectLst/>
                <a:ea typeface="Times New Roman" panose="02020603050405020304" pitchFamily="18" charset="0"/>
              </a:rPr>
              <a:t>WMO Barcelona Dust Regional Center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Back-trajectories ending at 3 altitudes, 1.7 km (L1 in red), 2.7 km (L2 in blue) and 4 km (L3 in green) </a:t>
            </a:r>
            <a:endParaRPr lang="en-FR" dirty="0"/>
          </a:p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C5406-9F63-4375-8AD0-7B9074AF8F1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446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L1 (1.5-2.2 km asl), L2 (2.4-3.2 km asl) and L3 (3.2-4.5 km asl). </a:t>
            </a: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C5406-9F63-4375-8AD0-7B9074AF8F1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0724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Prepare the research infrastructures (RIs) to respond to future challenges of global observation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Strengthen the attractiveness of atmospheric research platforms and enhance access</a:t>
            </a:r>
            <a:endParaRPr lang="en-US" sz="1200" dirty="0"/>
          </a:p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C5406-9F63-4375-8AD0-7B9074AF8F1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187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C5406-9F63-4375-8AD0-7B9074AF8F1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166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672841" y="2685669"/>
            <a:ext cx="3798316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rgbClr val="F59B22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F08A2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lang="fr-FR" spc="-5"/>
              <a:t>25/01/2023</a:t>
            </a:r>
            <a:endParaRPr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F08A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00200" y="338708"/>
            <a:ext cx="6659116" cy="307777"/>
          </a:xfrm>
        </p:spPr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Aviano Future Black" pitchFamily="50" charset="0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F08A2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lang="fr-FR" spc="-5"/>
              <a:t>25/01/2023</a:t>
            </a:r>
            <a:endParaRPr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F08A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F08A2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lang="fr-FR" spc="-5"/>
              <a:t>25/01/2023</a:t>
            </a:r>
            <a:endParaRPr spc="-5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F08A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F08A2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lang="fr-FR" spc="-5"/>
              <a:t>25/01/2023</a:t>
            </a: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F08A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F08A2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lang="fr-FR" spc="-5"/>
              <a:t>25/01/2023</a:t>
            </a:r>
            <a:endParaRPr spc="-5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F08A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7699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60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2CF2A90-8935-C3ED-AAB6-78090AFEC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372B-2A75-4ADC-A161-3BDCF5761E52}" type="datetimeFigureOut">
              <a:rPr lang="fr-FR" smtClean="0"/>
              <a:t>09/04/2024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A4E7DCA-4439-EEF3-FCC0-006847ACB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DEA99B-6156-5158-94F1-FC0277909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4B81D-ED08-403E-BB41-120DD73F0EF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532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6024371"/>
            <a:ext cx="9144000" cy="42062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2505456" cy="61874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677911" y="6236206"/>
            <a:ext cx="1187196" cy="52882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05000" y="338708"/>
            <a:ext cx="63543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6933" y="1059561"/>
            <a:ext cx="8530132" cy="2776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07542" y="6446122"/>
            <a:ext cx="788669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F08A2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lang="fr-FR" spc="-5"/>
              <a:t>25/01/2023</a:t>
            </a:r>
            <a:endParaRPr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466209" y="6446122"/>
            <a:ext cx="259714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F08A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eaLnBrk="1" hangingPunct="1">
        <a:defRPr sz="1600">
          <a:latin typeface="Aviano Future Black" pitchFamily="50" charset="0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B4E500-A8E1-C6D7-0908-BD0CEFAAD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E9C09AE-1612-AC77-8022-880F82CEF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316DF9-BD5E-FE2B-6118-05235268F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0372B-2A75-4ADC-A161-3BDCF5761E52}" type="datetimeFigureOut">
              <a:rPr lang="fr-FR" smtClean="0"/>
              <a:t>09/04/2024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F929D2-8E35-6E60-BE40-C47CA49A91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7DF286-D86F-553F-DFDB-10C4D3906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4B81D-ED08-403E-BB41-120DD73F0EF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00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mel.fr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imel.fr/" TargetMode="Externa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7F4830B6-6BFF-44D3-B23A-FD165BC28A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87"/>
            <a:ext cx="2505461" cy="63398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4131"/>
            <a:ext cx="9144000" cy="42016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79321" y="2310551"/>
            <a:ext cx="7677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viano Future Black" pitchFamily="50" charset="0"/>
              </a:rPr>
              <a:t>CONTINUOUS ATMOSPHERIC MONITORING AND AEROSOL TYPING USING </a:t>
            </a:r>
            <a:r>
              <a:rPr lang="fr-FR" sz="24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viano Future Black" pitchFamily="50" charset="0"/>
              </a:rPr>
              <a:t>CE376 </a:t>
            </a:r>
            <a:r>
              <a:rPr lang="fr-FR" sz="20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viano Future Black" pitchFamily="50" charset="0"/>
              </a:rPr>
              <a:t>DUAL-WAVELENGTH LIDAR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F5024DE-1166-46C5-AA34-06FB0447AD66}"/>
              </a:ext>
            </a:extLst>
          </p:cNvPr>
          <p:cNvGrpSpPr/>
          <p:nvPr/>
        </p:nvGrpSpPr>
        <p:grpSpPr>
          <a:xfrm>
            <a:off x="3054381" y="440159"/>
            <a:ext cx="3959715" cy="1533453"/>
            <a:chOff x="2911349" y="212952"/>
            <a:chExt cx="3959714" cy="1533452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1349" y="212952"/>
              <a:ext cx="3327763" cy="1045026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3543300" y="1407850"/>
              <a:ext cx="33277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spc="300" dirty="0">
                  <a:solidFill>
                    <a:srgbClr val="F18B21"/>
                  </a:solidFill>
                </a:rPr>
                <a:t>EXPLORE THE CLIMATE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8832007-EC6F-76A3-A837-449B3AFB4735}"/>
              </a:ext>
            </a:extLst>
          </p:cNvPr>
          <p:cNvSpPr txBox="1"/>
          <p:nvPr/>
        </p:nvSpPr>
        <p:spPr>
          <a:xfrm>
            <a:off x="1940982" y="5223114"/>
            <a:ext cx="5554561" cy="83099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>
            <a:spAutoFit/>
          </a:bodyPr>
          <a:lstStyle/>
          <a:p>
            <a:r>
              <a:rPr lang="fr-FR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 R&amp;D </a:t>
            </a:r>
            <a:r>
              <a:rPr lang="fr-FR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Department</a:t>
            </a:r>
            <a:r>
              <a:rPr lang="fr-FR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CIMEL Electronique, Paris, 75011, France</a:t>
            </a:r>
            <a:br>
              <a:rPr lang="en-FR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FR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 </a:t>
            </a:r>
            <a:r>
              <a:rPr lang="en-FR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LOA—Laboratoire d’Optique Atmosphérique, University of Lille, 59000 Lille, France</a:t>
            </a:r>
            <a:br>
              <a:rPr lang="en-FR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FR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 </a:t>
            </a:r>
            <a:r>
              <a:rPr lang="fr-FR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Izaña</a:t>
            </a:r>
            <a:r>
              <a:rPr lang="fr-FR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Atmospheric</a:t>
            </a:r>
            <a:r>
              <a:rPr lang="fr-FR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fr-FR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Centre, S/C de Tenerife, 38001, Spain</a:t>
            </a:r>
            <a:endParaRPr lang="en-FR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 </a:t>
            </a:r>
            <a:r>
              <a:rPr lang="en-FR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Prokhorov General Physics Institute, Moscow, Russia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49499-2433-E64A-4905-3FDFA650264A}"/>
              </a:ext>
            </a:extLst>
          </p:cNvPr>
          <p:cNvSpPr txBox="1"/>
          <p:nvPr/>
        </p:nvSpPr>
        <p:spPr>
          <a:xfrm>
            <a:off x="823333" y="3935277"/>
            <a:ext cx="77898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u="sng" kern="100" dirty="0">
                <a:solidFill>
                  <a:srgbClr val="F587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Ioana E</a:t>
            </a:r>
            <a:r>
              <a:rPr lang="en-FR" sz="1800" b="1" u="sng" kern="100" dirty="0">
                <a:solidFill>
                  <a:srgbClr val="F587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b="1" u="sng" kern="100" dirty="0">
                <a:solidFill>
                  <a:srgbClr val="F587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Popovici </a:t>
            </a:r>
            <a:r>
              <a:rPr lang="en-US" sz="1800" kern="1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(1,2)</a:t>
            </a:r>
            <a:r>
              <a:rPr lang="en-FR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Maria F. Sanchez-</a:t>
            </a:r>
            <a:r>
              <a:rPr lang="en-US" sz="1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Barrero</a:t>
            </a:r>
            <a:r>
              <a:rPr lang="en-US" sz="1800" kern="1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(1,2)</a:t>
            </a:r>
            <a:r>
              <a:rPr lang="en-FR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Yenny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Gonzalez Ramos</a:t>
            </a:r>
            <a:r>
              <a:rPr lang="en-US" sz="1800" kern="1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(1,3)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Stéphane </a:t>
            </a:r>
            <a:r>
              <a:rPr lang="en-US" sz="1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Victori</a:t>
            </a:r>
            <a:r>
              <a:rPr lang="en-US" sz="1800" kern="1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(1)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Qiaoyun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Hu</a:t>
            </a:r>
            <a:r>
              <a:rPr lang="en-US" sz="1800" kern="1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(2)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Igor </a:t>
            </a:r>
            <a:r>
              <a:rPr lang="en-US" sz="1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Veselovskii</a:t>
            </a:r>
            <a:r>
              <a:rPr lang="en-US" sz="1800" kern="1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(1,4)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William </a:t>
            </a:r>
            <a:r>
              <a:rPr lang="en-US" sz="1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Boissière</a:t>
            </a:r>
            <a:r>
              <a:rPr lang="en-US" sz="1800" kern="1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(2)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Thierry </a:t>
            </a:r>
            <a:r>
              <a:rPr lang="en-US" sz="1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Podvin</a:t>
            </a:r>
            <a:r>
              <a:rPr lang="en-US" sz="1800" kern="1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(2)</a:t>
            </a:r>
            <a:r>
              <a:rPr lang="en-FR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Philippe </a:t>
            </a:r>
            <a:r>
              <a:rPr lang="en-US" sz="1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Goloub</a:t>
            </a:r>
            <a:r>
              <a:rPr lang="en-US" sz="2000" kern="1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(2)</a:t>
            </a:r>
            <a:endParaRPr lang="en-FR" sz="2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C56A36-D689-E563-FB90-05A05E589432}"/>
              </a:ext>
            </a:extLst>
          </p:cNvPr>
          <p:cNvSpPr txBox="1"/>
          <p:nvPr/>
        </p:nvSpPr>
        <p:spPr>
          <a:xfrm>
            <a:off x="1856783" y="6265034"/>
            <a:ext cx="54304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XII Workshop Lidar Measurements in Latin America (WLMLA)  7-12 April 2024 </a:t>
            </a:r>
            <a:r>
              <a:rPr lang="en-FR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F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 20">
            <a:extLst>
              <a:ext uri="{FF2B5EF4-FFF2-40B4-BE49-F238E27FC236}">
                <a16:creationId xmlns:a16="http://schemas.microsoft.com/office/drawing/2014/main" id="{26B75E83-80E0-CF1B-E8D1-7B1B52666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31652"/>
            <a:ext cx="1351904" cy="756452"/>
          </a:xfrm>
          <a:prstGeom prst="rect">
            <a:avLst/>
          </a:prstGeom>
        </p:spPr>
      </p:pic>
      <p:pic>
        <p:nvPicPr>
          <p:cNvPr id="18" name="Image 11">
            <a:extLst>
              <a:ext uri="{FF2B5EF4-FFF2-40B4-BE49-F238E27FC236}">
                <a16:creationId xmlns:a16="http://schemas.microsoft.com/office/drawing/2014/main" id="{B6211365-20C4-D623-D3DD-1C5C2F15A1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1065" y="1091800"/>
            <a:ext cx="1721603" cy="550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042172-7BDE-16CF-0AF8-85F5A25122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838" y="4948014"/>
            <a:ext cx="1150865" cy="113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36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69586"/>
            <a:ext cx="6659116" cy="307777"/>
          </a:xfrm>
        </p:spPr>
        <p:txBody>
          <a:bodyPr/>
          <a:lstStyle/>
          <a:p>
            <a:r>
              <a:rPr lang="fr-FR" dirty="0">
                <a:solidFill>
                  <a:srgbClr val="F5872B"/>
                </a:solidFill>
              </a:rPr>
              <a:t>VOLCANIC </a:t>
            </a:r>
            <a:r>
              <a:rPr lang="fr-FR" dirty="0"/>
              <a:t>EVENT – IZANA, SPAIN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lang="fr-FR" spc="-5" smtClean="0"/>
              <a:t>10</a:t>
            </a:fld>
            <a:endParaRPr lang="fr-FR" spc="-5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6B89940-F7C3-3229-BDB7-990386124C05}"/>
                  </a:ext>
                </a:extLst>
              </p:cNvPr>
              <p:cNvSpPr txBox="1"/>
              <p:nvPr/>
            </p:nvSpPr>
            <p:spPr>
              <a:xfrm>
                <a:off x="139027" y="419467"/>
                <a:ext cx="5130594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Cumbre </a:t>
                </a:r>
                <a:r>
                  <a:rPr lang="en-US" dirty="0" err="1"/>
                  <a:t>Vieja</a:t>
                </a:r>
                <a:r>
                  <a:rPr lang="en-US" dirty="0"/>
                  <a:t> eruption on La Palma Island          (21 September 2021) detected at </a:t>
                </a:r>
                <a:r>
                  <a:rPr lang="en-US" dirty="0" err="1"/>
                  <a:t>Izaña</a:t>
                </a:r>
                <a:r>
                  <a:rPr lang="en-US" dirty="0"/>
                  <a:t> Observatory, Spain (2373 m AGL, in the FT)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kern="0" dirty="0">
                    <a:effectLst/>
                    <a:ea typeface="Times New Roman" panose="02020603050405020304" pitchFamily="18" charset="0"/>
                  </a:rPr>
                  <a:t>High concentrations of </a:t>
                </a:r>
                <a14:m>
                  <m:oMath xmlns:m="http://schemas.openxmlformats.org/officeDocument/2006/math"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𝑆</m:t>
                    </m:r>
                    <m:sSub>
                      <m:sSubPr>
                        <m:ctrlPr>
                          <a:rPr lang="en-FR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kern="0" dirty="0">
                    <a:effectLst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sSub>
                      <m:sSubPr>
                        <m:ctrlPr>
                          <a:rPr lang="en-FR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sz="1800" kern="0" dirty="0">
                    <a:effectLst/>
                    <a:ea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sSub>
                      <m:sSubPr>
                        <m:ctrlPr>
                          <a:rPr lang="en-FR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2.5</m:t>
                        </m:r>
                      </m:sub>
                    </m:sSub>
                  </m:oMath>
                </a14:m>
                <a:r>
                  <a:rPr lang="en-US" sz="1800" kern="0" dirty="0">
                    <a:effectLst/>
                    <a:ea typeface="Times New Roman" panose="02020603050405020304" pitchFamily="18" charset="0"/>
                  </a:rPr>
                  <a:t> observed at ground level in La Palma and</a:t>
                </a:r>
                <a:r>
                  <a:rPr lang="en-US" dirty="0"/>
                  <a:t> </a:t>
                </a:r>
                <a:r>
                  <a:rPr lang="en-US" dirty="0" err="1"/>
                  <a:t>Izaña</a:t>
                </a:r>
                <a:endParaRPr lang="en-US" kern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kern="0" dirty="0"/>
                  <a:t>Continuous CE376 lidar allowed detection of volcanic plumes arrival at 3-5 km ASL</a:t>
                </a:r>
                <a:endParaRPr lang="en-FR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6B89940-F7C3-3229-BDB7-990386124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7" y="419467"/>
                <a:ext cx="5130594" cy="2031325"/>
              </a:xfrm>
              <a:prstGeom prst="rect">
                <a:avLst/>
              </a:prstGeom>
              <a:blipFill>
                <a:blip r:embed="rId3"/>
                <a:stretch>
                  <a:fillRect l="-990" t="-1875" b="-3750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1">
            <a:extLst>
              <a:ext uri="{FF2B5EF4-FFF2-40B4-BE49-F238E27FC236}">
                <a16:creationId xmlns:a16="http://schemas.microsoft.com/office/drawing/2014/main" id="{551FBFB2-7019-2965-3C0D-CA828581F3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" b="23584"/>
          <a:stretch/>
        </p:blipFill>
        <p:spPr bwMode="auto">
          <a:xfrm>
            <a:off x="5153077" y="448770"/>
            <a:ext cx="3894505" cy="16707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" name="Groupe 16">
            <a:extLst>
              <a:ext uri="{FF2B5EF4-FFF2-40B4-BE49-F238E27FC236}">
                <a16:creationId xmlns:a16="http://schemas.microsoft.com/office/drawing/2014/main" id="{ED39AC5D-A78D-D84C-597D-E350D64B7C11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492896"/>
            <a:ext cx="7883939" cy="3664664"/>
            <a:chOff x="0" y="1296189"/>
            <a:chExt cx="9630298" cy="4060829"/>
          </a:xfrm>
        </p:grpSpPr>
        <p:pic>
          <p:nvPicPr>
            <p:cNvPr id="6" name="Image 1">
              <a:extLst>
                <a:ext uri="{FF2B5EF4-FFF2-40B4-BE49-F238E27FC236}">
                  <a16:creationId xmlns:a16="http://schemas.microsoft.com/office/drawing/2014/main" id="{C600D186-F631-DA0F-1233-3FC2BAF7F2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3" t="15224" r="22222" b="1727"/>
            <a:stretch/>
          </p:blipFill>
          <p:spPr>
            <a:xfrm>
              <a:off x="0" y="1296189"/>
              <a:ext cx="9630298" cy="406082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FB4422B-A31A-F539-11BD-D10D52457E7E}"/>
                </a:ext>
              </a:extLst>
            </p:cNvPr>
            <p:cNvSpPr/>
            <p:nvPr/>
          </p:nvSpPr>
          <p:spPr>
            <a:xfrm>
              <a:off x="668018" y="2531753"/>
              <a:ext cx="8844282" cy="693949"/>
            </a:xfrm>
            <a:prstGeom prst="rect">
              <a:avLst/>
            </a:prstGeom>
            <a:noFill/>
            <a:ln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FAA861D-0AF4-57A1-5816-87524F51FC48}"/>
                </a:ext>
              </a:extLst>
            </p:cNvPr>
            <p:cNvSpPr/>
            <p:nvPr/>
          </p:nvSpPr>
          <p:spPr>
            <a:xfrm>
              <a:off x="668019" y="3612853"/>
              <a:ext cx="8844282" cy="693949"/>
            </a:xfrm>
            <a:prstGeom prst="rect">
              <a:avLst/>
            </a:prstGeom>
            <a:noFill/>
            <a:ln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Image 23">
              <a:extLst>
                <a:ext uri="{FF2B5EF4-FFF2-40B4-BE49-F238E27FC236}">
                  <a16:creationId xmlns:a16="http://schemas.microsoft.com/office/drawing/2014/main" id="{90703A9B-B4ED-4B55-C4A3-734C857CAB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00" t="16463" r="80141" b="71220"/>
            <a:stretch/>
          </p:blipFill>
          <p:spPr>
            <a:xfrm>
              <a:off x="1037439" y="1348581"/>
              <a:ext cx="964355" cy="539797"/>
            </a:xfrm>
            <a:prstGeom prst="rect">
              <a:avLst/>
            </a:prstGeom>
          </p:spPr>
        </p:pic>
        <p:pic>
          <p:nvPicPr>
            <p:cNvPr id="11" name="Image 24">
              <a:extLst>
                <a:ext uri="{FF2B5EF4-FFF2-40B4-BE49-F238E27FC236}">
                  <a16:creationId xmlns:a16="http://schemas.microsoft.com/office/drawing/2014/main" id="{B73B028C-50A2-1B78-0288-B3C955BEB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25" t="16392" r="65878" b="71291"/>
            <a:stretch/>
          </p:blipFill>
          <p:spPr>
            <a:xfrm>
              <a:off x="2724244" y="1352717"/>
              <a:ext cx="1028700" cy="539797"/>
            </a:xfrm>
            <a:prstGeom prst="rect">
              <a:avLst/>
            </a:prstGeom>
          </p:spPr>
        </p:pic>
        <p:pic>
          <p:nvPicPr>
            <p:cNvPr id="12" name="Image 25">
              <a:extLst>
                <a:ext uri="{FF2B5EF4-FFF2-40B4-BE49-F238E27FC236}">
                  <a16:creationId xmlns:a16="http://schemas.microsoft.com/office/drawing/2014/main" id="{886107C4-ADD8-C2B5-C24B-8A708791D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59" t="16697" r="52195" b="72191"/>
            <a:stretch/>
          </p:blipFill>
          <p:spPr>
            <a:xfrm>
              <a:off x="4589201" y="1373982"/>
              <a:ext cx="938830" cy="487000"/>
            </a:xfrm>
            <a:prstGeom prst="rect">
              <a:avLst/>
            </a:prstGeom>
          </p:spPr>
        </p:pic>
        <p:pic>
          <p:nvPicPr>
            <p:cNvPr id="13" name="Image 26">
              <a:extLst>
                <a:ext uri="{FF2B5EF4-FFF2-40B4-BE49-F238E27FC236}">
                  <a16:creationId xmlns:a16="http://schemas.microsoft.com/office/drawing/2014/main" id="{573CD3AE-A20C-6374-C7AE-675B8F497E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11" t="16919" r="38224" b="65984"/>
            <a:stretch/>
          </p:blipFill>
          <p:spPr>
            <a:xfrm>
              <a:off x="6436886" y="1359744"/>
              <a:ext cx="893217" cy="749283"/>
            </a:xfrm>
            <a:prstGeom prst="rect">
              <a:avLst/>
            </a:prstGeom>
          </p:spPr>
        </p:pic>
        <p:pic>
          <p:nvPicPr>
            <p:cNvPr id="14" name="Image 27">
              <a:extLst>
                <a:ext uri="{FF2B5EF4-FFF2-40B4-BE49-F238E27FC236}">
                  <a16:creationId xmlns:a16="http://schemas.microsoft.com/office/drawing/2014/main" id="{A9091EC6-2D20-4761-918B-6A5AE37B5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91" t="16859" r="24237" b="73748"/>
            <a:stretch/>
          </p:blipFill>
          <p:spPr>
            <a:xfrm>
              <a:off x="8160143" y="1359743"/>
              <a:ext cx="786430" cy="411663"/>
            </a:xfrm>
            <a:prstGeom prst="rect">
              <a:avLst/>
            </a:prstGeom>
          </p:spPr>
        </p:pic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AA9F224-6EED-6A2A-D02D-514FF57D2BD5}"/>
              </a:ext>
            </a:extLst>
          </p:cNvPr>
          <p:cNvCxnSpPr>
            <a:cxnSpLocks/>
          </p:cNvCxnSpPr>
          <p:nvPr/>
        </p:nvCxnSpPr>
        <p:spPr>
          <a:xfrm>
            <a:off x="5796136" y="803158"/>
            <a:ext cx="2087803" cy="33554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28E160D-B2A4-0B24-DBE7-08B983EF11C9}"/>
              </a:ext>
            </a:extLst>
          </p:cNvPr>
          <p:cNvSpPr txBox="1"/>
          <p:nvPr/>
        </p:nvSpPr>
        <p:spPr>
          <a:xfrm>
            <a:off x="6516216" y="533503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chemeClr val="bg1"/>
                </a:solidFill>
              </a:rPr>
              <a:t>140 km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06829C-6592-DE43-48E7-C763025B10FF}"/>
              </a:ext>
            </a:extLst>
          </p:cNvPr>
          <p:cNvSpPr txBox="1"/>
          <p:nvPr/>
        </p:nvSpPr>
        <p:spPr>
          <a:xfrm>
            <a:off x="539552" y="6390340"/>
            <a:ext cx="2317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Sanchez </a:t>
            </a:r>
            <a:r>
              <a:rPr lang="en-US" sz="1400" i="1" dirty="0" err="1"/>
              <a:t>Barrero</a:t>
            </a:r>
            <a:r>
              <a:rPr lang="en-US" sz="1400" i="1" dirty="0"/>
              <a:t>, thesis, 2024</a:t>
            </a:r>
            <a:endParaRPr lang="en-FR" sz="1400" i="1" dirty="0"/>
          </a:p>
        </p:txBody>
      </p:sp>
    </p:spTree>
    <p:extLst>
      <p:ext uri="{BB962C8B-B14F-4D97-AF65-F5344CB8AC3E}">
        <p14:creationId xmlns:p14="http://schemas.microsoft.com/office/powerpoint/2010/main" val="3485859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69586"/>
            <a:ext cx="6659116" cy="307777"/>
          </a:xfrm>
        </p:spPr>
        <p:txBody>
          <a:bodyPr/>
          <a:lstStyle/>
          <a:p>
            <a:r>
              <a:rPr lang="fr-FR" dirty="0">
                <a:solidFill>
                  <a:srgbClr val="F5872B"/>
                </a:solidFill>
              </a:rPr>
              <a:t>VOLCANIC </a:t>
            </a:r>
            <a:r>
              <a:rPr lang="fr-FR" dirty="0"/>
              <a:t>EVENT – IZANA, SPAIN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lang="fr-FR" spc="-5" smtClean="0"/>
              <a:t>11</a:t>
            </a:fld>
            <a:endParaRPr lang="fr-FR" spc="-5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6B89940-F7C3-3229-BDB7-990386124C05}"/>
                  </a:ext>
                </a:extLst>
              </p:cNvPr>
              <p:cNvSpPr txBox="1"/>
              <p:nvPr/>
            </p:nvSpPr>
            <p:spPr>
              <a:xfrm>
                <a:off x="348605" y="416716"/>
                <a:ext cx="4511427" cy="2037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AOD</a:t>
                </a:r>
                <a:r>
                  <a:rPr lang="en-US" baseline="-25000" dirty="0"/>
                  <a:t>532 nm </a:t>
                </a:r>
                <a:r>
                  <a:rPr lang="en-US" dirty="0"/>
                  <a:t>↗ </a:t>
                </a:r>
                <a:r>
                  <a:rPr lang="en-US" b="1" dirty="0">
                    <a:solidFill>
                      <a:srgbClr val="00B0F0"/>
                    </a:solidFill>
                  </a:rPr>
                  <a:t>0.17</a:t>
                </a:r>
                <a:r>
                  <a:rPr lang="en-US" dirty="0"/>
                  <a:t> , </a:t>
                </a:r>
                <a:r>
                  <a:rPr lang="en-US" dirty="0" err="1"/>
                  <a:t>Angs</a:t>
                </a:r>
                <a:r>
                  <a:rPr lang="en-US" dirty="0"/>
                  <a:t>. Exp. ↗ </a:t>
                </a:r>
                <a:r>
                  <a:rPr lang="en-US" b="1" dirty="0">
                    <a:solidFill>
                      <a:srgbClr val="00B0F0"/>
                    </a:solidFill>
                  </a:rPr>
                  <a:t>2</a:t>
                </a:r>
                <a:r>
                  <a:rPr lang="en-US" dirty="0"/>
                  <a:t> (</a:t>
                </a:r>
                <a:r>
                  <a:rPr lang="en-US" dirty="0">
                    <a:solidFill>
                      <a:srgbClr val="00B0F0"/>
                    </a:solidFill>
                  </a:rPr>
                  <a:t>fine</a:t>
                </a:r>
                <a:r>
                  <a:rPr lang="en-US" dirty="0"/>
                  <a:t>)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F0"/>
                    </a:solidFill>
                  </a:rPr>
                  <a:t>High spectral dependence </a:t>
                </a:r>
                <a:r>
                  <a:rPr lang="en-US" dirty="0"/>
                  <a:t>(⍺ and β) </a:t>
                </a:r>
              </a:p>
              <a:p>
                <a14:m>
                  <m:oMath xmlns:m="http://schemas.openxmlformats.org/officeDocument/2006/math">
                    <m:r>
                      <a:rPr lang="en-US" i="1" kern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74 </m:t>
                    </m:r>
                    <m:r>
                      <a:rPr lang="en-US" i="1" kern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𝑀</m:t>
                    </m:r>
                    <m:sSup>
                      <m:sSupPr>
                        <m:ctrlPr>
                          <a:rPr lang="en-FR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kern="0" dirty="0">
                    <a:effectLst/>
                    <a:ea typeface="Times New Roman" panose="02020603050405020304" pitchFamily="18" charset="0"/>
                  </a:rPr>
                  <a:t> at 532 nm /</a:t>
                </a:r>
                <a14:m>
                  <m:oMath xmlns:m="http://schemas.openxmlformats.org/officeDocument/2006/math">
                    <m:r>
                      <a:rPr lang="en-US" b="0" i="0" kern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40 </m:t>
                    </m:r>
                    <m:r>
                      <a:rPr lang="en-US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𝑀</m:t>
                    </m:r>
                    <m:sSup>
                      <m:sSupPr>
                        <m:ctrlPr>
                          <a:rPr lang="en-FR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kern="0" dirty="0">
                    <a:effectLst/>
                    <a:ea typeface="Times New Roman" panose="02020603050405020304" pitchFamily="18" charset="0"/>
                  </a:rPr>
                  <a:t> at 808 nm</a:t>
                </a:r>
                <a:r>
                  <a:rPr lang="en-FR" dirty="0">
                    <a:effectLst/>
                  </a:rPr>
                  <a:t> </a:t>
                </a:r>
                <a:endParaRPr lang="en-US" dirty="0">
                  <a:solidFill>
                    <a:srgbClr val="00B0F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F0"/>
                    </a:solidFill>
                  </a:rPr>
                  <a:t>VDR</a:t>
                </a:r>
                <a:r>
                  <a:rPr lang="en-US" dirty="0"/>
                  <a:t> =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/>
                      <m:t>0.01</m:t>
                    </m:r>
                    <m:r>
                      <a:rPr lang="en-US" b="0" i="0" kern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PLDR</a:t>
                </a:r>
                <a:r>
                  <a:rPr lang="en-US" dirty="0"/>
                  <a:t> = 0.03 (</a:t>
                </a:r>
                <a:r>
                  <a:rPr lang="en-US" dirty="0">
                    <a:solidFill>
                      <a:srgbClr val="00B0F0"/>
                    </a:solidFill>
                  </a:rPr>
                  <a:t>low </a:t>
                </a:r>
                <a:r>
                  <a:rPr lang="en-US" dirty="0" err="1">
                    <a:solidFill>
                      <a:srgbClr val="00B0F0"/>
                    </a:solidFill>
                  </a:rPr>
                  <a:t>depol</a:t>
                </a:r>
                <a:r>
                  <a:rPr lang="en-US" dirty="0">
                    <a:solidFill>
                      <a:srgbClr val="00B0F0"/>
                    </a:solidFill>
                  </a:rPr>
                  <a:t>.)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F0"/>
                    </a:solidFill>
                  </a:rPr>
                  <a:t>EAE</a:t>
                </a:r>
                <a:r>
                  <a:rPr lang="en-US" dirty="0"/>
                  <a:t> (Ang. Exp.) = </a:t>
                </a:r>
                <a:r>
                  <a:rPr lang="en-US" kern="0" dirty="0">
                    <a:effectLst/>
                    <a:ea typeface="Times New Roman" panose="02020603050405020304" pitchFamily="18" charset="0"/>
                  </a:rPr>
                  <a:t>1.8 </a:t>
                </a:r>
                <a:r>
                  <a:rPr lang="en-US" dirty="0"/>
                  <a:t>(</a:t>
                </a:r>
                <a:r>
                  <a:rPr lang="en-US" dirty="0">
                    <a:solidFill>
                      <a:srgbClr val="00B0F0"/>
                    </a:solidFill>
                  </a:rPr>
                  <a:t>fine</a:t>
                </a:r>
                <a:r>
                  <a:rPr lang="en-US" dirty="0"/>
                  <a:t>), </a:t>
                </a:r>
                <a:r>
                  <a:rPr lang="en-US" dirty="0" err="1"/>
                  <a:t>AE</a:t>
                </a:r>
                <a:r>
                  <a:rPr lang="en-US" baseline="-25000" dirty="0" err="1"/>
                  <a:t>phot</a:t>
                </a:r>
                <a:r>
                  <a:rPr lang="en-US" dirty="0"/>
                  <a:t>=1.8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F0"/>
                    </a:solidFill>
                  </a:rPr>
                  <a:t>ACR</a:t>
                </a:r>
                <a:r>
                  <a:rPr lang="en-US" dirty="0"/>
                  <a:t> </a:t>
                </a:r>
                <a:r>
                  <a:rPr lang="en-FR" kern="0" dirty="0">
                    <a:ea typeface="Times New Roman" panose="02020603050405020304" pitchFamily="18" charset="0"/>
                  </a:rPr>
                  <a:t>= </a:t>
                </a:r>
                <a:r>
                  <a:rPr lang="en-US" kern="0" dirty="0">
                    <a:effectLst/>
                    <a:ea typeface="Times New Roman" panose="02020603050405020304" pitchFamily="18" charset="0"/>
                  </a:rPr>
                  <a:t>0.33, </a:t>
                </a:r>
                <a:r>
                  <a:rPr lang="en-US" dirty="0">
                    <a:solidFill>
                      <a:srgbClr val="00B0F0"/>
                    </a:solidFill>
                  </a:rPr>
                  <a:t>CR</a:t>
                </a:r>
                <a:r>
                  <a:rPr lang="en-US" dirty="0"/>
                  <a:t> </a:t>
                </a:r>
                <a:r>
                  <a:rPr lang="en-FR" kern="0" dirty="0">
                    <a:ea typeface="Times New Roman" panose="02020603050405020304" pitchFamily="18" charset="0"/>
                  </a:rPr>
                  <a:t>= </a:t>
                </a:r>
                <a:r>
                  <a:rPr lang="en-US" kern="0" dirty="0">
                    <a:effectLst/>
                    <a:ea typeface="Times New Roman" panose="02020603050405020304" pitchFamily="18" charset="0"/>
                  </a:rPr>
                  <a:t>0.33 (</a:t>
                </a:r>
                <a:r>
                  <a:rPr lang="en-US" kern="0" dirty="0">
                    <a:solidFill>
                      <a:srgbClr val="00B0F0"/>
                    </a:solidFill>
                    <a:effectLst/>
                    <a:ea typeface="Times New Roman" panose="02020603050405020304" pitchFamily="18" charset="0"/>
                  </a:rPr>
                  <a:t>fine</a:t>
                </a:r>
                <a:r>
                  <a:rPr lang="en-US" kern="0" dirty="0">
                    <a:effectLst/>
                    <a:ea typeface="Times New Roman" panose="02020603050405020304" pitchFamily="18" charset="0"/>
                  </a:rPr>
                  <a:t>)</a:t>
                </a:r>
                <a:r>
                  <a:rPr lang="en-FR" dirty="0">
                    <a:effectLst/>
                  </a:rPr>
                  <a:t> 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F0"/>
                    </a:solidFill>
                  </a:rPr>
                  <a:t>LR</a:t>
                </a:r>
                <a:r>
                  <a:rPr lang="en-US" baseline="-25000" dirty="0">
                    <a:solidFill>
                      <a:srgbClr val="00B0F0"/>
                    </a:solidFill>
                  </a:rPr>
                  <a:t>532</a:t>
                </a:r>
                <a:r>
                  <a:rPr lang="en-US" baseline="-25000" dirty="0"/>
                  <a:t> nm</a:t>
                </a:r>
                <a:r>
                  <a:rPr lang="en-US" dirty="0"/>
                  <a:t>= 38 </a:t>
                </a:r>
                <a:r>
                  <a:rPr lang="en-US" dirty="0" err="1"/>
                  <a:t>sr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00B0F0"/>
                    </a:solidFill>
                  </a:rPr>
                  <a:t>LR</a:t>
                </a:r>
                <a:r>
                  <a:rPr lang="en-US" baseline="-25000" dirty="0">
                    <a:solidFill>
                      <a:srgbClr val="00B0F0"/>
                    </a:solidFill>
                  </a:rPr>
                  <a:t>808</a:t>
                </a:r>
                <a:r>
                  <a:rPr lang="en-US" baseline="-25000" dirty="0"/>
                  <a:t> nm</a:t>
                </a:r>
                <a:r>
                  <a:rPr lang="en-US" dirty="0"/>
                  <a:t>= 59 </a:t>
                </a:r>
                <a:r>
                  <a:rPr lang="en-US" dirty="0" err="1"/>
                  <a:t>sr</a:t>
                </a:r>
                <a:r>
                  <a:rPr lang="en-US" dirty="0"/>
                  <a:t>  </a:t>
                </a:r>
                <a:endParaRPr lang="en-FR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6B89940-F7C3-3229-BDB7-990386124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05" y="416716"/>
                <a:ext cx="4511427" cy="2037545"/>
              </a:xfrm>
              <a:prstGeom prst="rect">
                <a:avLst/>
              </a:prstGeom>
              <a:blipFill>
                <a:blip r:embed="rId3"/>
                <a:stretch>
                  <a:fillRect l="-843" t="-1235" b="-3086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1">
            <a:extLst>
              <a:ext uri="{FF2B5EF4-FFF2-40B4-BE49-F238E27FC236}">
                <a16:creationId xmlns:a16="http://schemas.microsoft.com/office/drawing/2014/main" id="{551FBFB2-7019-2965-3C0D-CA828581F3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" b="23584"/>
          <a:stretch/>
        </p:blipFill>
        <p:spPr bwMode="auto">
          <a:xfrm>
            <a:off x="5153077" y="448770"/>
            <a:ext cx="3894505" cy="16707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" name="Groupe 16">
            <a:extLst>
              <a:ext uri="{FF2B5EF4-FFF2-40B4-BE49-F238E27FC236}">
                <a16:creationId xmlns:a16="http://schemas.microsoft.com/office/drawing/2014/main" id="{ED39AC5D-A78D-D84C-597D-E350D64B7C11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469391"/>
            <a:ext cx="7883939" cy="3695913"/>
            <a:chOff x="0" y="1315307"/>
            <a:chExt cx="9630298" cy="4095456"/>
          </a:xfrm>
        </p:grpSpPr>
        <p:pic>
          <p:nvPicPr>
            <p:cNvPr id="6" name="Image 1">
              <a:extLst>
                <a:ext uri="{FF2B5EF4-FFF2-40B4-BE49-F238E27FC236}">
                  <a16:creationId xmlns:a16="http://schemas.microsoft.com/office/drawing/2014/main" id="{C600D186-F631-DA0F-1233-3FC2BAF7F2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3" t="14515" r="22222" b="1727"/>
            <a:stretch/>
          </p:blipFill>
          <p:spPr>
            <a:xfrm>
              <a:off x="0" y="1315307"/>
              <a:ext cx="9630298" cy="409545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FB4422B-A31A-F539-11BD-D10D52457E7E}"/>
                </a:ext>
              </a:extLst>
            </p:cNvPr>
            <p:cNvSpPr/>
            <p:nvPr/>
          </p:nvSpPr>
          <p:spPr>
            <a:xfrm>
              <a:off x="668019" y="2604216"/>
              <a:ext cx="8844282" cy="674407"/>
            </a:xfrm>
            <a:prstGeom prst="rect">
              <a:avLst/>
            </a:prstGeom>
            <a:noFill/>
            <a:ln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FAA861D-0AF4-57A1-5816-87524F51FC48}"/>
                </a:ext>
              </a:extLst>
            </p:cNvPr>
            <p:cNvSpPr/>
            <p:nvPr/>
          </p:nvSpPr>
          <p:spPr>
            <a:xfrm>
              <a:off x="668019" y="3655331"/>
              <a:ext cx="8844282" cy="693948"/>
            </a:xfrm>
            <a:prstGeom prst="rect">
              <a:avLst/>
            </a:prstGeom>
            <a:noFill/>
            <a:ln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Image 23">
              <a:extLst>
                <a:ext uri="{FF2B5EF4-FFF2-40B4-BE49-F238E27FC236}">
                  <a16:creationId xmlns:a16="http://schemas.microsoft.com/office/drawing/2014/main" id="{90703A9B-B4ED-4B55-C4A3-734C857CAB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00" t="16463" r="80141" b="71220"/>
            <a:stretch/>
          </p:blipFill>
          <p:spPr>
            <a:xfrm>
              <a:off x="1037439" y="1348581"/>
              <a:ext cx="964355" cy="539797"/>
            </a:xfrm>
            <a:prstGeom prst="rect">
              <a:avLst/>
            </a:prstGeom>
          </p:spPr>
        </p:pic>
        <p:pic>
          <p:nvPicPr>
            <p:cNvPr id="11" name="Image 24">
              <a:extLst>
                <a:ext uri="{FF2B5EF4-FFF2-40B4-BE49-F238E27FC236}">
                  <a16:creationId xmlns:a16="http://schemas.microsoft.com/office/drawing/2014/main" id="{B73B028C-50A2-1B78-0288-B3C955BEB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25" t="16392" r="65878" b="71291"/>
            <a:stretch/>
          </p:blipFill>
          <p:spPr>
            <a:xfrm>
              <a:off x="2724244" y="1352717"/>
              <a:ext cx="1028700" cy="539797"/>
            </a:xfrm>
            <a:prstGeom prst="rect">
              <a:avLst/>
            </a:prstGeom>
          </p:spPr>
        </p:pic>
        <p:pic>
          <p:nvPicPr>
            <p:cNvPr id="12" name="Image 25">
              <a:extLst>
                <a:ext uri="{FF2B5EF4-FFF2-40B4-BE49-F238E27FC236}">
                  <a16:creationId xmlns:a16="http://schemas.microsoft.com/office/drawing/2014/main" id="{886107C4-ADD8-C2B5-C24B-8A708791D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59" t="16697" r="52195" b="72191"/>
            <a:stretch/>
          </p:blipFill>
          <p:spPr>
            <a:xfrm>
              <a:off x="4589201" y="1373982"/>
              <a:ext cx="938830" cy="487000"/>
            </a:xfrm>
            <a:prstGeom prst="rect">
              <a:avLst/>
            </a:prstGeom>
          </p:spPr>
        </p:pic>
        <p:pic>
          <p:nvPicPr>
            <p:cNvPr id="13" name="Image 26">
              <a:extLst>
                <a:ext uri="{FF2B5EF4-FFF2-40B4-BE49-F238E27FC236}">
                  <a16:creationId xmlns:a16="http://schemas.microsoft.com/office/drawing/2014/main" id="{573CD3AE-A20C-6374-C7AE-675B8F497E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11" t="16919" r="38224" b="65984"/>
            <a:stretch/>
          </p:blipFill>
          <p:spPr>
            <a:xfrm>
              <a:off x="6436886" y="1359744"/>
              <a:ext cx="893217" cy="749283"/>
            </a:xfrm>
            <a:prstGeom prst="rect">
              <a:avLst/>
            </a:prstGeom>
          </p:spPr>
        </p:pic>
        <p:pic>
          <p:nvPicPr>
            <p:cNvPr id="14" name="Image 27">
              <a:extLst>
                <a:ext uri="{FF2B5EF4-FFF2-40B4-BE49-F238E27FC236}">
                  <a16:creationId xmlns:a16="http://schemas.microsoft.com/office/drawing/2014/main" id="{A9091EC6-2D20-4761-918B-6A5AE37B5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91" t="16859" r="24237" b="73748"/>
            <a:stretch/>
          </p:blipFill>
          <p:spPr>
            <a:xfrm>
              <a:off x="8160143" y="1359743"/>
              <a:ext cx="786430" cy="411663"/>
            </a:xfrm>
            <a:prstGeom prst="rect">
              <a:avLst/>
            </a:prstGeom>
          </p:spPr>
        </p:pic>
      </p:grpSp>
      <p:pic>
        <p:nvPicPr>
          <p:cNvPr id="3" name="Image 1">
            <a:extLst>
              <a:ext uri="{FF2B5EF4-FFF2-40B4-BE49-F238E27FC236}">
                <a16:creationId xmlns:a16="http://schemas.microsoft.com/office/drawing/2014/main" id="{B43CBFDC-825A-13EA-4320-504E97F814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" t="1546" r="29207" b="-154"/>
          <a:stretch/>
        </p:blipFill>
        <p:spPr bwMode="auto">
          <a:xfrm>
            <a:off x="4860032" y="377362"/>
            <a:ext cx="4248472" cy="3108943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age 26">
            <a:extLst>
              <a:ext uri="{FF2B5EF4-FFF2-40B4-BE49-F238E27FC236}">
                <a16:creationId xmlns:a16="http://schemas.microsoft.com/office/drawing/2014/main" id="{F1B9AD7F-F965-E03B-53C8-D08A8B092C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1" t="16919" r="38224" b="65984"/>
          <a:stretch/>
        </p:blipFill>
        <p:spPr>
          <a:xfrm>
            <a:off x="6053690" y="5090571"/>
            <a:ext cx="534534" cy="494287"/>
          </a:xfrm>
          <a:prstGeom prst="rect">
            <a:avLst/>
          </a:prstGeom>
        </p:spPr>
      </p:pic>
      <p:pic>
        <p:nvPicPr>
          <p:cNvPr id="24" name="Image 27">
            <a:extLst>
              <a:ext uri="{FF2B5EF4-FFF2-40B4-BE49-F238E27FC236}">
                <a16:creationId xmlns:a16="http://schemas.microsoft.com/office/drawing/2014/main" id="{F543D488-FB49-3F05-F73C-0BF32B3806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91" t="16859" r="24237" b="73748"/>
          <a:stretch/>
        </p:blipFill>
        <p:spPr>
          <a:xfrm>
            <a:off x="7104968" y="5151964"/>
            <a:ext cx="643819" cy="37150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8F222CB-AF42-F95F-5B2C-69C88D310FF3}"/>
              </a:ext>
            </a:extLst>
          </p:cNvPr>
          <p:cNvSpPr/>
          <p:nvPr/>
        </p:nvSpPr>
        <p:spPr>
          <a:xfrm>
            <a:off x="8064801" y="377362"/>
            <a:ext cx="112183" cy="2763606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7FDE621-E436-988C-88F0-2A4DCF715F73}"/>
              </a:ext>
            </a:extLst>
          </p:cNvPr>
          <p:cNvCxnSpPr>
            <a:cxnSpLocks/>
          </p:cNvCxnSpPr>
          <p:nvPr/>
        </p:nvCxnSpPr>
        <p:spPr>
          <a:xfrm flipH="1">
            <a:off x="582435" y="377362"/>
            <a:ext cx="7482366" cy="217835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7749A07-3789-621A-07BC-9E5F2B9DB3DB}"/>
              </a:ext>
            </a:extLst>
          </p:cNvPr>
          <p:cNvCxnSpPr>
            <a:cxnSpLocks/>
          </p:cNvCxnSpPr>
          <p:nvPr/>
        </p:nvCxnSpPr>
        <p:spPr>
          <a:xfrm flipH="1">
            <a:off x="7799953" y="377362"/>
            <a:ext cx="377031" cy="323830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32D1553-049B-48FA-7292-52DCB65156AA}"/>
              </a:ext>
            </a:extLst>
          </p:cNvPr>
          <p:cNvSpPr txBox="1"/>
          <p:nvPr/>
        </p:nvSpPr>
        <p:spPr>
          <a:xfrm>
            <a:off x="539552" y="6390340"/>
            <a:ext cx="2317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Sanchez </a:t>
            </a:r>
            <a:r>
              <a:rPr lang="en-US" sz="1400" i="1" dirty="0" err="1"/>
              <a:t>Barrero</a:t>
            </a:r>
            <a:r>
              <a:rPr lang="en-US" sz="1400" i="1" dirty="0"/>
              <a:t>, thesis, 2024</a:t>
            </a:r>
            <a:endParaRPr lang="en-FR" sz="1400" i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5604CD-4200-700B-A64B-410A1B3ECD77}"/>
              </a:ext>
            </a:extLst>
          </p:cNvPr>
          <p:cNvSpPr txBox="1"/>
          <p:nvPr/>
        </p:nvSpPr>
        <p:spPr>
          <a:xfrm>
            <a:off x="7847001" y="3632557"/>
            <a:ext cx="1045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</a:t>
            </a:r>
            <a:r>
              <a:rPr lang="en-FR" dirty="0">
                <a:solidFill>
                  <a:srgbClr val="FF0000"/>
                </a:solidFill>
              </a:rPr>
              <a:t>on-ash</a:t>
            </a:r>
          </a:p>
          <a:p>
            <a:r>
              <a:rPr lang="en-GB" dirty="0">
                <a:solidFill>
                  <a:srgbClr val="FF0000"/>
                </a:solidFill>
              </a:rPr>
              <a:t>(s</a:t>
            </a:r>
            <a:r>
              <a:rPr lang="en-FR" dirty="0">
                <a:solidFill>
                  <a:srgbClr val="FF0000"/>
                </a:solidFill>
              </a:rPr>
              <a:t>ulfates)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7B9CDCD-780C-AABD-8F97-06F9E567B421}"/>
              </a:ext>
            </a:extLst>
          </p:cNvPr>
          <p:cNvSpPr/>
          <p:nvPr/>
        </p:nvSpPr>
        <p:spPr>
          <a:xfrm rot="900109">
            <a:off x="7439930" y="595337"/>
            <a:ext cx="1180348" cy="363703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0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4916" y="88470"/>
            <a:ext cx="7326560" cy="615553"/>
          </a:xfrm>
        </p:spPr>
        <p:txBody>
          <a:bodyPr/>
          <a:lstStyle/>
          <a:p>
            <a:r>
              <a:rPr lang="fr-FR" dirty="0">
                <a:solidFill>
                  <a:srgbClr val="F5872B"/>
                </a:solidFill>
              </a:rPr>
              <a:t>DUST / SMOKE </a:t>
            </a:r>
            <a:r>
              <a:rPr lang="fr-FR" dirty="0"/>
              <a:t>EVENT – LILLE, FRANCE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lang="fr-FR" spc="-5" smtClean="0"/>
              <a:t>12</a:t>
            </a:fld>
            <a:endParaRPr lang="fr-FR" spc="-5" dirty="0"/>
          </a:p>
        </p:txBody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id="{3282FD35-4796-07D8-2F70-CE45FF1E4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090"/>
          <a:stretch/>
        </p:blipFill>
        <p:spPr bwMode="auto">
          <a:xfrm>
            <a:off x="5940152" y="502759"/>
            <a:ext cx="3203848" cy="16210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61C0A1-4474-9F1E-039D-E344D2FA5AC9}"/>
              </a:ext>
            </a:extLst>
          </p:cNvPr>
          <p:cNvSpPr txBox="1"/>
          <p:nvPr/>
        </p:nvSpPr>
        <p:spPr>
          <a:xfrm>
            <a:off x="-36512" y="593393"/>
            <a:ext cx="6048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Complex case of Saharan dust mixed with smoke from wildfires in Portugal, Spain and SW France (Gironde) observed at ATOLL, Lille on 17-19 July 2022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ea typeface="Times New Roman" panose="02020603050405020304" pitchFamily="18" charset="0"/>
              </a:rPr>
              <a:t>Dust Optical Depth (</a:t>
            </a:r>
            <a:r>
              <a:rPr lang="en-US" sz="1800" kern="0" dirty="0">
                <a:effectLst/>
                <a:ea typeface="Times New Roman" panose="02020603050405020304" pitchFamily="18" charset="0"/>
              </a:rPr>
              <a:t>DOD) of 0.1-0.2 forecasted over 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>
                <a:effectLst/>
                <a:ea typeface="Times New Roman" panose="02020603050405020304" pitchFamily="18" charset="0"/>
              </a:rPr>
              <a:t>HYSPLIT back-trajectories for the layers confirm that different air masses are impacting the site </a:t>
            </a:r>
            <a:endParaRPr lang="en-US" dirty="0"/>
          </a:p>
        </p:txBody>
      </p:sp>
      <p:pic>
        <p:nvPicPr>
          <p:cNvPr id="4" name="Image 9">
            <a:extLst>
              <a:ext uri="{FF2B5EF4-FFF2-40B4-BE49-F238E27FC236}">
                <a16:creationId xmlns:a16="http://schemas.microsoft.com/office/drawing/2014/main" id="{3EDA1A04-5BFD-D03B-9C40-C6F729DD6F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" b="-10"/>
          <a:stretch/>
        </p:blipFill>
        <p:spPr bwMode="auto">
          <a:xfrm>
            <a:off x="35496" y="2348880"/>
            <a:ext cx="9006974" cy="3816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38819E-8C5D-372E-D480-ADA0FBFC0BD6}"/>
              </a:ext>
            </a:extLst>
          </p:cNvPr>
          <p:cNvSpPr txBox="1"/>
          <p:nvPr/>
        </p:nvSpPr>
        <p:spPr>
          <a:xfrm>
            <a:off x="539552" y="6390340"/>
            <a:ext cx="3172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Sanchez </a:t>
            </a:r>
            <a:r>
              <a:rPr lang="en-US" sz="1400" i="1" dirty="0" err="1"/>
              <a:t>Barrero</a:t>
            </a:r>
            <a:r>
              <a:rPr lang="en-US" sz="1400" i="1" dirty="0"/>
              <a:t>, AGU Fall Meeting, 2022</a:t>
            </a:r>
            <a:endParaRPr lang="en-FR" sz="1400" i="1" dirty="0"/>
          </a:p>
        </p:txBody>
      </p:sp>
    </p:spTree>
    <p:extLst>
      <p:ext uri="{BB962C8B-B14F-4D97-AF65-F5344CB8AC3E}">
        <p14:creationId xmlns:p14="http://schemas.microsoft.com/office/powerpoint/2010/main" val="3734512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4916" y="88470"/>
            <a:ext cx="7326560" cy="615553"/>
          </a:xfrm>
        </p:spPr>
        <p:txBody>
          <a:bodyPr/>
          <a:lstStyle/>
          <a:p>
            <a:r>
              <a:rPr lang="fr-FR" dirty="0">
                <a:solidFill>
                  <a:srgbClr val="F5872B"/>
                </a:solidFill>
              </a:rPr>
              <a:t>DUST / SMOKE </a:t>
            </a:r>
            <a:r>
              <a:rPr lang="fr-FR" dirty="0"/>
              <a:t>EVENT – LILLE, FRANCE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lang="fr-FR" spc="-5" smtClean="0"/>
              <a:t>13</a:t>
            </a:fld>
            <a:endParaRPr lang="fr-FR" spc="-5" dirty="0"/>
          </a:p>
        </p:txBody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id="{3282FD35-4796-07D8-2F70-CE45FF1E4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090"/>
          <a:stretch/>
        </p:blipFill>
        <p:spPr bwMode="auto">
          <a:xfrm>
            <a:off x="5806426" y="526017"/>
            <a:ext cx="3240360" cy="16210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 9">
            <a:extLst>
              <a:ext uri="{FF2B5EF4-FFF2-40B4-BE49-F238E27FC236}">
                <a16:creationId xmlns:a16="http://schemas.microsoft.com/office/drawing/2014/main" id="{3EDA1A04-5BFD-D03B-9C40-C6F729DD6F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0" b="-11"/>
          <a:stretch/>
        </p:blipFill>
        <p:spPr bwMode="auto">
          <a:xfrm>
            <a:off x="29522" y="2564904"/>
            <a:ext cx="9006974" cy="36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2">
            <a:extLst>
              <a:ext uri="{FF2B5EF4-FFF2-40B4-BE49-F238E27FC236}">
                <a16:creationId xmlns:a16="http://schemas.microsoft.com/office/drawing/2014/main" id="{A7C09730-B9FD-3056-0A2C-BF21AB4F4C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03"/>
          <a:stretch/>
        </p:blipFill>
        <p:spPr bwMode="auto">
          <a:xfrm>
            <a:off x="5076056" y="396246"/>
            <a:ext cx="4009151" cy="31047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9">
            <a:extLst>
              <a:ext uri="{FF2B5EF4-FFF2-40B4-BE49-F238E27FC236}">
                <a16:creationId xmlns:a16="http://schemas.microsoft.com/office/drawing/2014/main" id="{E649C909-7DD5-CD1D-0CAB-4513E36227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1" t="8142" r="33494" b="81230"/>
          <a:stretch/>
        </p:blipFill>
        <p:spPr bwMode="auto">
          <a:xfrm>
            <a:off x="5394160" y="4568368"/>
            <a:ext cx="648072" cy="4097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9">
            <a:extLst>
              <a:ext uri="{FF2B5EF4-FFF2-40B4-BE49-F238E27FC236}">
                <a16:creationId xmlns:a16="http://schemas.microsoft.com/office/drawing/2014/main" id="{0F29A42A-807F-6D25-5581-374E059EE9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39" t="9253" r="1469" b="80118"/>
          <a:stretch/>
        </p:blipFill>
        <p:spPr bwMode="auto">
          <a:xfrm>
            <a:off x="7961984" y="5229200"/>
            <a:ext cx="1080120" cy="4097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9">
            <a:extLst>
              <a:ext uri="{FF2B5EF4-FFF2-40B4-BE49-F238E27FC236}">
                <a16:creationId xmlns:a16="http://schemas.microsoft.com/office/drawing/2014/main" id="{CA6780A4-A7CC-346B-3415-E9B2F9B15B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9" t="8063" r="18084" b="82600"/>
          <a:stretch/>
        </p:blipFill>
        <p:spPr bwMode="auto">
          <a:xfrm>
            <a:off x="7020272" y="5296147"/>
            <a:ext cx="504056" cy="3600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DA7E1A-F5A5-5FAE-ADE0-FC4A954297D2}"/>
              </a:ext>
            </a:extLst>
          </p:cNvPr>
          <p:cNvSpPr txBox="1"/>
          <p:nvPr/>
        </p:nvSpPr>
        <p:spPr>
          <a:xfrm>
            <a:off x="539552" y="6390340"/>
            <a:ext cx="3172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Sanchez </a:t>
            </a:r>
            <a:r>
              <a:rPr lang="en-US" sz="1400" i="1" dirty="0" err="1"/>
              <a:t>Barrero</a:t>
            </a:r>
            <a:r>
              <a:rPr lang="en-US" sz="1400" i="1" dirty="0"/>
              <a:t>, AGU Fall Meeting, 2022</a:t>
            </a:r>
            <a:endParaRPr lang="en-FR" sz="1400" i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16A83D-168A-9BE1-DE87-4E50F0F70EE4}"/>
              </a:ext>
            </a:extLst>
          </p:cNvPr>
          <p:cNvSpPr/>
          <p:nvPr/>
        </p:nvSpPr>
        <p:spPr>
          <a:xfrm>
            <a:off x="7595872" y="476672"/>
            <a:ext cx="72472" cy="2801264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76A2B8-657D-D0B0-E2C7-3A2FA65AF3EC}"/>
              </a:ext>
            </a:extLst>
          </p:cNvPr>
          <p:cNvCxnSpPr>
            <a:cxnSpLocks/>
          </p:cNvCxnSpPr>
          <p:nvPr/>
        </p:nvCxnSpPr>
        <p:spPr>
          <a:xfrm flipH="1">
            <a:off x="372092" y="483536"/>
            <a:ext cx="7218982" cy="209808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1C24E0-06AE-1E01-1084-9FE9F84FB724}"/>
              </a:ext>
            </a:extLst>
          </p:cNvPr>
          <p:cNvCxnSpPr>
            <a:cxnSpLocks/>
          </p:cNvCxnSpPr>
          <p:nvPr/>
        </p:nvCxnSpPr>
        <p:spPr>
          <a:xfrm>
            <a:off x="7669275" y="483364"/>
            <a:ext cx="1236655" cy="301764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3F36841-5D92-1ADA-62BF-B6740DBB4B44}"/>
              </a:ext>
            </a:extLst>
          </p:cNvPr>
          <p:cNvSpPr/>
          <p:nvPr/>
        </p:nvSpPr>
        <p:spPr>
          <a:xfrm>
            <a:off x="323527" y="3514569"/>
            <a:ext cx="8577631" cy="669454"/>
          </a:xfrm>
          <a:prstGeom prst="rect">
            <a:avLst/>
          </a:prstGeom>
          <a:solidFill>
            <a:srgbClr val="00CC99">
              <a:alpha val="12941"/>
            </a:srgbClr>
          </a:solidFill>
          <a:ln w="28575" cap="flat" cmpd="sng" algn="ctr">
            <a:solidFill>
              <a:srgbClr val="00B05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BC4B5C-1BBD-22EF-0581-66BAD6D5BAFC}"/>
              </a:ext>
            </a:extLst>
          </p:cNvPr>
          <p:cNvSpPr/>
          <p:nvPr/>
        </p:nvSpPr>
        <p:spPr>
          <a:xfrm>
            <a:off x="346444" y="4293096"/>
            <a:ext cx="8554715" cy="326558"/>
          </a:xfrm>
          <a:prstGeom prst="rect">
            <a:avLst/>
          </a:prstGeom>
          <a:solidFill>
            <a:srgbClr val="023373">
              <a:lumMod val="40000"/>
              <a:lumOff val="60000"/>
              <a:alpha val="16863"/>
            </a:srgbClr>
          </a:solidFill>
          <a:ln w="28575" cap="flat" cmpd="sng" algn="ctr">
            <a:solidFill>
              <a:srgbClr val="0000FF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1D9A5B-E89B-9CC9-1466-87C946C2B73E}"/>
              </a:ext>
            </a:extLst>
          </p:cNvPr>
          <p:cNvSpPr/>
          <p:nvPr/>
        </p:nvSpPr>
        <p:spPr>
          <a:xfrm>
            <a:off x="323527" y="4784759"/>
            <a:ext cx="8577631" cy="300425"/>
          </a:xfrm>
          <a:prstGeom prst="rect">
            <a:avLst/>
          </a:prstGeom>
          <a:solidFill>
            <a:srgbClr val="FF0000">
              <a:alpha val="12941"/>
            </a:srgbClr>
          </a:solidFill>
          <a:ln w="28575" cap="flat" cmpd="sng" algn="ctr">
            <a:solidFill>
              <a:srgbClr val="FF000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42">
            <a:extLst>
              <a:ext uri="{FF2B5EF4-FFF2-40B4-BE49-F238E27FC236}">
                <a16:creationId xmlns:a16="http://schemas.microsoft.com/office/drawing/2014/main" id="{6B6753BB-2608-5EC8-2F2C-03B171E63C9D}"/>
              </a:ext>
            </a:extLst>
          </p:cNvPr>
          <p:cNvSpPr txBox="1"/>
          <p:nvPr/>
        </p:nvSpPr>
        <p:spPr>
          <a:xfrm>
            <a:off x="8232080" y="3644371"/>
            <a:ext cx="8044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ora" pitchFamily="2" charset="0"/>
                <a:cs typeface="Helvetica" panose="020B0604020202020204" pitchFamily="34" charset="0"/>
              </a:rPr>
              <a:t>Dust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Lora" pitchFamily="2" charset="0"/>
              <a:cs typeface="Helvetica" panose="020B0604020202020204" pitchFamily="34" charset="0"/>
            </a:endParaRPr>
          </a:p>
        </p:txBody>
      </p:sp>
      <p:sp>
        <p:nvSpPr>
          <p:cNvPr id="23" name="ZoneTexte 43">
            <a:extLst>
              <a:ext uri="{FF2B5EF4-FFF2-40B4-BE49-F238E27FC236}">
                <a16:creationId xmlns:a16="http://schemas.microsoft.com/office/drawing/2014/main" id="{6528AEDE-131D-EA89-5F0D-A2DA8EE64ADE}"/>
              </a:ext>
            </a:extLst>
          </p:cNvPr>
          <p:cNvSpPr txBox="1"/>
          <p:nvPr/>
        </p:nvSpPr>
        <p:spPr>
          <a:xfrm>
            <a:off x="7260492" y="4253026"/>
            <a:ext cx="10559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ora" pitchFamily="2" charset="0"/>
                <a:cs typeface="Helvetica" panose="020B0604020202020204" pitchFamily="34" charset="0"/>
              </a:rPr>
              <a:t>Smoke</a:t>
            </a:r>
          </a:p>
        </p:txBody>
      </p:sp>
      <p:sp>
        <p:nvSpPr>
          <p:cNvPr id="24" name="ZoneTexte 44">
            <a:extLst>
              <a:ext uri="{FF2B5EF4-FFF2-40B4-BE49-F238E27FC236}">
                <a16:creationId xmlns:a16="http://schemas.microsoft.com/office/drawing/2014/main" id="{CDACBC22-A161-5FD4-A637-C67955DA0868}"/>
              </a:ext>
            </a:extLst>
          </p:cNvPr>
          <p:cNvSpPr txBox="1"/>
          <p:nvPr/>
        </p:nvSpPr>
        <p:spPr>
          <a:xfrm>
            <a:off x="7272300" y="5069635"/>
            <a:ext cx="1215460" cy="707886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ora" pitchFamily="2" charset="0"/>
                <a:cs typeface="Helvetica" panose="020B0604020202020204" pitchFamily="34" charset="0"/>
              </a:rPr>
              <a:t>Dust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ora" pitchFamily="2" charset="0"/>
                <a:cs typeface="Helvetica" panose="020B0604020202020204" pitchFamily="34" charset="0"/>
              </a:rPr>
              <a:t> /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ora" pitchFamily="2" charset="0"/>
                <a:cs typeface="Helvetica" panose="020B0604020202020204" pitchFamily="34" charset="0"/>
              </a:rPr>
              <a:t>Smoke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E8A904B-4440-49F0-1FE5-7750B1B1B0FC}"/>
                  </a:ext>
                </a:extLst>
              </p:cNvPr>
              <p:cNvSpPr txBox="1"/>
              <p:nvPr/>
            </p:nvSpPr>
            <p:spPr>
              <a:xfrm>
                <a:off x="38428" y="500097"/>
                <a:ext cx="532566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AOD</a:t>
                </a:r>
                <a:r>
                  <a:rPr lang="en-US" baseline="-25000" dirty="0"/>
                  <a:t>532 nm </a:t>
                </a:r>
                <a:r>
                  <a:rPr lang="en-US" dirty="0"/>
                  <a:t>= </a:t>
                </a:r>
                <a:r>
                  <a:rPr lang="en-US" b="1" dirty="0">
                    <a:solidFill>
                      <a:srgbClr val="00B0F0"/>
                    </a:solidFill>
                  </a:rPr>
                  <a:t>0.3</a:t>
                </a:r>
                <a:r>
                  <a:rPr lang="en-US" dirty="0"/>
                  <a:t> , </a:t>
                </a:r>
                <a:r>
                  <a:rPr lang="en-US" dirty="0" err="1"/>
                  <a:t>Angs</a:t>
                </a:r>
                <a:r>
                  <a:rPr lang="en-US" dirty="0"/>
                  <a:t>. Exp. = </a:t>
                </a:r>
                <a:r>
                  <a:rPr lang="en-US" b="1" dirty="0">
                    <a:solidFill>
                      <a:srgbClr val="00B0F0"/>
                    </a:solidFill>
                  </a:rPr>
                  <a:t>1</a:t>
                </a:r>
                <a:r>
                  <a:rPr lang="en-US" dirty="0"/>
                  <a:t> (</a:t>
                </a:r>
                <a:r>
                  <a:rPr lang="en-US" dirty="0">
                    <a:solidFill>
                      <a:srgbClr val="00B0F0"/>
                    </a:solidFill>
                  </a:rPr>
                  <a:t>mixed</a:t>
                </a:r>
                <a:r>
                  <a:rPr lang="en-US" dirty="0"/>
                  <a:t>)</a:t>
                </a:r>
                <a:endParaRPr lang="en-US" sz="1800" kern="0" dirty="0">
                  <a:solidFill>
                    <a:srgbClr val="00B0F0"/>
                  </a:solidFill>
                  <a:effectLst/>
                  <a:ea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kern="0" dirty="0">
                    <a:solidFill>
                      <a:srgbClr val="00B0F0"/>
                    </a:solidFill>
                    <a:effectLst/>
                    <a:ea typeface="Times New Roman" panose="02020603050405020304" pitchFamily="18" charset="0"/>
                  </a:rPr>
                  <a:t>Low PLDR </a:t>
                </a:r>
                <a:r>
                  <a:rPr lang="en-US" sz="1800" kern="0" dirty="0">
                    <a:effectLst/>
                    <a:ea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0.1±0.01 </m:t>
                    </m:r>
                  </m:oMath>
                </a14:m>
                <a:r>
                  <a:rPr lang="en-US" sz="1800" kern="0" dirty="0">
                    <a:effectLst/>
                    <a:ea typeface="Times New Roman" panose="02020603050405020304" pitchFamily="18" charset="0"/>
                  </a:rPr>
                  <a:t>) </a:t>
                </a:r>
                <a:r>
                  <a:rPr lang="en-US" kern="0" dirty="0">
                    <a:ea typeface="Times New Roman" panose="02020603050405020304" pitchFamily="18" charset="0"/>
                  </a:rPr>
                  <a:t>for L2 – transported </a:t>
                </a:r>
                <a:r>
                  <a:rPr lang="en-US" kern="0" dirty="0">
                    <a:solidFill>
                      <a:srgbClr val="00B0F0"/>
                    </a:solidFill>
                    <a:ea typeface="Times New Roman" panose="02020603050405020304" pitchFamily="18" charset="0"/>
                  </a:rPr>
                  <a:t>smoke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kern="0" dirty="0">
                    <a:solidFill>
                      <a:srgbClr val="00B0F0"/>
                    </a:solidFill>
                    <a:effectLst/>
                    <a:ea typeface="Times New Roman" panose="02020603050405020304" pitchFamily="18" charset="0"/>
                  </a:rPr>
                  <a:t>High PLDR </a:t>
                </a:r>
                <a:r>
                  <a:rPr lang="en-US" sz="1800" kern="0" dirty="0">
                    <a:effectLst/>
                    <a:ea typeface="Times New Roman" panose="02020603050405020304" pitchFamily="18" charset="0"/>
                  </a:rPr>
                  <a:t>for L1 (</a:t>
                </a:r>
                <a14:m>
                  <m:oMath xmlns:m="http://schemas.openxmlformats.org/officeDocument/2006/math"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0.19±0.04</m:t>
                    </m:r>
                  </m:oMath>
                </a14:m>
                <a:r>
                  <a:rPr lang="en-US" sz="1800" kern="0" dirty="0">
                    <a:effectLst/>
                    <a:ea typeface="Times New Roman" panose="02020603050405020304" pitchFamily="18" charset="0"/>
                  </a:rPr>
                  <a:t>) and L3 (</a:t>
                </a:r>
                <a14:m>
                  <m:oMath xmlns:m="http://schemas.openxmlformats.org/officeDocument/2006/math"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0.25±0.06</m:t>
                    </m:r>
                  </m:oMath>
                </a14:m>
                <a:r>
                  <a:rPr lang="en-US" sz="1800" kern="0" dirty="0">
                    <a:effectLst/>
                    <a:ea typeface="Times New Roman" panose="02020603050405020304" pitchFamily="18" charset="0"/>
                  </a:rPr>
                  <a:t>)</a:t>
                </a:r>
                <a:r>
                  <a:rPr lang="en-FR" dirty="0">
                    <a:effectLst/>
                  </a:rPr>
                  <a:t> </a:t>
                </a:r>
                <a:r>
                  <a:rPr lang="en-US" kern="0" dirty="0">
                    <a:effectLst/>
                  </a:rPr>
                  <a:t>  - </a:t>
                </a:r>
                <a:r>
                  <a:rPr lang="en-US" kern="0" dirty="0">
                    <a:solidFill>
                      <a:srgbClr val="00B0F0"/>
                    </a:solidFill>
                    <a:effectLst/>
                  </a:rPr>
                  <a:t>dust mixed with smoke</a:t>
                </a:r>
                <a:endParaRPr lang="en-US" sz="1800" kern="0" dirty="0">
                  <a:solidFill>
                    <a:srgbClr val="00B0F0"/>
                  </a:solidFill>
                  <a:effectLst/>
                  <a:ea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F0"/>
                    </a:solidFill>
                  </a:rPr>
                  <a:t>EAE</a:t>
                </a:r>
                <a:r>
                  <a:rPr lang="en-US" dirty="0"/>
                  <a:t> (Ang. Exp.) = </a:t>
                </a:r>
                <a:r>
                  <a:rPr lang="en-US" sz="1800" kern="0" dirty="0">
                    <a:effectLst/>
                    <a:ea typeface="Times New Roman" panose="02020603050405020304" pitchFamily="18" charset="0"/>
                  </a:rPr>
                  <a:t>0.83</a:t>
                </a:r>
                <a14:m>
                  <m:oMath xmlns:m="http://schemas.openxmlformats.org/officeDocument/2006/math">
                    <m:r>
                      <a:rPr lang="en-US" sz="1800" i="1" kern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±0.</m:t>
                    </m:r>
                    <m:r>
                      <a:rPr lang="en-US" sz="1800" b="0" i="1" kern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32</m:t>
                    </m:r>
                  </m:oMath>
                </a14:m>
                <a:r>
                  <a:rPr lang="en-US" sz="1800" kern="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dirty="0"/>
                  <a:t>(</a:t>
                </a:r>
                <a:r>
                  <a:rPr lang="en-US" dirty="0">
                    <a:solidFill>
                      <a:srgbClr val="00B0F0"/>
                    </a:solidFill>
                  </a:rPr>
                  <a:t>mixed</a:t>
                </a:r>
                <a:r>
                  <a:rPr lang="en-US" dirty="0"/>
                  <a:t>), </a:t>
                </a:r>
                <a:r>
                  <a:rPr lang="en-US" dirty="0" err="1"/>
                  <a:t>AE</a:t>
                </a:r>
                <a:r>
                  <a:rPr lang="en-US" baseline="-25000" dirty="0" err="1"/>
                  <a:t>phot</a:t>
                </a:r>
                <a:r>
                  <a:rPr lang="en-US" dirty="0"/>
                  <a:t>=0.9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F0"/>
                    </a:solidFill>
                  </a:rPr>
                  <a:t>ACR</a:t>
                </a:r>
                <a:r>
                  <a:rPr lang="en-US" dirty="0"/>
                  <a:t> = </a:t>
                </a:r>
                <a:r>
                  <a:rPr lang="en-US" sz="1800" kern="0" dirty="0">
                    <a:effectLst/>
                    <a:ea typeface="Times New Roman" panose="02020603050405020304" pitchFamily="18" charset="0"/>
                  </a:rPr>
                  <a:t>0.54</a:t>
                </a:r>
                <a:r>
                  <a:rPr lang="en-FR" sz="1800" kern="0" dirty="0">
                    <a:ea typeface="Times New Roman" panose="02020603050405020304" pitchFamily="18" charset="0"/>
                  </a:rPr>
                  <a:t>, </a:t>
                </a:r>
                <a:r>
                  <a:rPr lang="en-FR" sz="1800" kern="0" dirty="0">
                    <a:solidFill>
                      <a:srgbClr val="00B0F0"/>
                    </a:solidFill>
                    <a:ea typeface="Times New Roman" panose="02020603050405020304" pitchFamily="18" charset="0"/>
                  </a:rPr>
                  <a:t>CR</a:t>
                </a:r>
                <a:r>
                  <a:rPr lang="en-FR" sz="1800" kern="0" dirty="0">
                    <a:ea typeface="Times New Roman" panose="02020603050405020304" pitchFamily="18" charset="0"/>
                  </a:rPr>
                  <a:t> = </a:t>
                </a:r>
                <a:r>
                  <a:rPr lang="en-US" sz="1800" kern="0" dirty="0">
                    <a:effectLst/>
                    <a:ea typeface="Times New Roman" panose="02020603050405020304" pitchFamily="18" charset="0"/>
                  </a:rPr>
                  <a:t>0.74 for L3 (</a:t>
                </a:r>
                <a:r>
                  <a:rPr lang="en-US" sz="1800" kern="0" dirty="0">
                    <a:solidFill>
                      <a:srgbClr val="00B0F0"/>
                    </a:solidFill>
                    <a:effectLst/>
                    <a:ea typeface="Times New Roman" panose="02020603050405020304" pitchFamily="18" charset="0"/>
                  </a:rPr>
                  <a:t>coarse</a:t>
                </a:r>
                <a:r>
                  <a:rPr lang="en-US" sz="1800" kern="0" dirty="0">
                    <a:effectLst/>
                    <a:ea typeface="Times New Roman" panose="02020603050405020304" pitchFamily="18" charset="0"/>
                  </a:rPr>
                  <a:t>)</a:t>
                </a:r>
                <a:r>
                  <a:rPr lang="en-FR" dirty="0">
                    <a:effectLst/>
                  </a:rPr>
                  <a:t> 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F0"/>
                    </a:solidFill>
                  </a:rPr>
                  <a:t>LR</a:t>
                </a:r>
                <a:r>
                  <a:rPr lang="en-US" baseline="-25000" dirty="0">
                    <a:solidFill>
                      <a:srgbClr val="00B0F0"/>
                    </a:solidFill>
                  </a:rPr>
                  <a:t>532</a:t>
                </a:r>
                <a:r>
                  <a:rPr lang="en-US" baseline="-25000" dirty="0"/>
                  <a:t> nm</a:t>
                </a:r>
                <a:r>
                  <a:rPr lang="en-US" dirty="0"/>
                  <a:t>= 39 </a:t>
                </a:r>
                <a:r>
                  <a:rPr lang="en-US" dirty="0" err="1"/>
                  <a:t>sr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00B0F0"/>
                    </a:solidFill>
                  </a:rPr>
                  <a:t>LR</a:t>
                </a:r>
                <a:r>
                  <a:rPr lang="en-US" baseline="-25000" dirty="0">
                    <a:solidFill>
                      <a:srgbClr val="00B0F0"/>
                    </a:solidFill>
                  </a:rPr>
                  <a:t>808</a:t>
                </a:r>
                <a:r>
                  <a:rPr lang="en-US" baseline="-25000" dirty="0"/>
                  <a:t> nm</a:t>
                </a:r>
                <a:r>
                  <a:rPr lang="en-US" dirty="0"/>
                  <a:t>= 38 </a:t>
                </a:r>
                <a:r>
                  <a:rPr lang="en-US" dirty="0" err="1"/>
                  <a:t>sr</a:t>
                </a:r>
                <a:r>
                  <a:rPr lang="en-US" dirty="0"/>
                  <a:t>  </a:t>
                </a:r>
                <a:endParaRPr lang="en-FR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E8A904B-4440-49F0-1FE5-7750B1B1B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8" y="500097"/>
                <a:ext cx="5325660" cy="2031325"/>
              </a:xfrm>
              <a:prstGeom prst="rect">
                <a:avLst/>
              </a:prstGeom>
              <a:blipFill>
                <a:blip r:embed="rId6"/>
                <a:stretch>
                  <a:fillRect l="-475" t="-1242" r="-950" b="-3727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ZoneTexte 44">
            <a:extLst>
              <a:ext uri="{FF2B5EF4-FFF2-40B4-BE49-F238E27FC236}">
                <a16:creationId xmlns:a16="http://schemas.microsoft.com/office/drawing/2014/main" id="{022BD242-2A95-C7D7-BDC6-32FB205C8C06}"/>
              </a:ext>
            </a:extLst>
          </p:cNvPr>
          <p:cNvSpPr txBox="1"/>
          <p:nvPr/>
        </p:nvSpPr>
        <p:spPr>
          <a:xfrm>
            <a:off x="323528" y="4725144"/>
            <a:ext cx="4685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ora" pitchFamily="2" charset="0"/>
                <a:cs typeface="Helvetica" panose="020B0604020202020204" pitchFamily="34" charset="0"/>
              </a:rPr>
              <a:t>L1</a:t>
            </a:r>
          </a:p>
        </p:txBody>
      </p:sp>
      <p:sp>
        <p:nvSpPr>
          <p:cNvPr id="27" name="ZoneTexte 43">
            <a:extLst>
              <a:ext uri="{FF2B5EF4-FFF2-40B4-BE49-F238E27FC236}">
                <a16:creationId xmlns:a16="http://schemas.microsoft.com/office/drawing/2014/main" id="{C7FECFC1-9AEB-DBDE-6B33-462231058F6F}"/>
              </a:ext>
            </a:extLst>
          </p:cNvPr>
          <p:cNvSpPr txBox="1"/>
          <p:nvPr/>
        </p:nvSpPr>
        <p:spPr>
          <a:xfrm>
            <a:off x="323527" y="4256083"/>
            <a:ext cx="5420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ora" pitchFamily="2" charset="0"/>
                <a:cs typeface="Helvetica" panose="020B0604020202020204" pitchFamily="34" charset="0"/>
              </a:rPr>
              <a:t>L2</a:t>
            </a:r>
          </a:p>
        </p:txBody>
      </p:sp>
      <p:sp>
        <p:nvSpPr>
          <p:cNvPr id="29" name="ZoneTexte 42">
            <a:extLst>
              <a:ext uri="{FF2B5EF4-FFF2-40B4-BE49-F238E27FC236}">
                <a16:creationId xmlns:a16="http://schemas.microsoft.com/office/drawing/2014/main" id="{7B3D6D9B-2146-FA11-C173-4684EE5B636F}"/>
              </a:ext>
            </a:extLst>
          </p:cNvPr>
          <p:cNvSpPr txBox="1"/>
          <p:nvPr/>
        </p:nvSpPr>
        <p:spPr>
          <a:xfrm>
            <a:off x="323528" y="3646643"/>
            <a:ext cx="5040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ora" pitchFamily="2" charset="0"/>
                <a:cs typeface="Helvetica" panose="020B0604020202020204" pitchFamily="34" charset="0"/>
              </a:rPr>
              <a:t>L3</a:t>
            </a:r>
          </a:p>
        </p:txBody>
      </p:sp>
    </p:spTree>
    <p:extLst>
      <p:ext uri="{BB962C8B-B14F-4D97-AF65-F5344CB8AC3E}">
        <p14:creationId xmlns:p14="http://schemas.microsoft.com/office/powerpoint/2010/main" val="251948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  <p:bldP spid="23" grpId="0"/>
      <p:bldP spid="24" grpId="0" animBg="1"/>
      <p:bldP spid="26" grpId="0"/>
      <p:bldP spid="27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69586"/>
            <a:ext cx="6659116" cy="307777"/>
          </a:xfrm>
        </p:spPr>
        <p:txBody>
          <a:bodyPr/>
          <a:lstStyle/>
          <a:p>
            <a:r>
              <a:rPr lang="fr-FR" dirty="0">
                <a:solidFill>
                  <a:srgbClr val="F5872B"/>
                </a:solidFill>
              </a:rPr>
              <a:t>CE376</a:t>
            </a:r>
            <a:r>
              <a:rPr lang="fr-FR" dirty="0"/>
              <a:t> - OBS4CLIM PROJECT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1165" y="604369"/>
            <a:ext cx="8074950" cy="110799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Extend the spatial and temporal coverage of observations and complete the research platforms (in Southern Hemisphere, remote/challenging environments)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Consolidate the capacity of atmospheric RIs to provide data and products responding to the needs of users and future challenges of global observation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lang="fr-FR" spc="-5" smtClean="0"/>
              <a:t>14</a:t>
            </a:fld>
            <a:endParaRPr lang="fr-FR" spc="-5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3FCE86-5A5B-3729-E097-A9F14F41A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2"/>
          <a:stretch/>
        </p:blipFill>
        <p:spPr>
          <a:xfrm>
            <a:off x="597173" y="1772816"/>
            <a:ext cx="8555393" cy="516321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449FA60-E239-C07A-7A57-DC2389965AC7}"/>
              </a:ext>
            </a:extLst>
          </p:cNvPr>
          <p:cNvSpPr txBox="1"/>
          <p:nvPr/>
        </p:nvSpPr>
        <p:spPr>
          <a:xfrm>
            <a:off x="4122838" y="4354422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00FA00"/>
                </a:solidFill>
              </a:rPr>
              <a:t>GP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93B9E3-1FD4-5F86-8DC0-B1A1B0F428C4}"/>
              </a:ext>
            </a:extLst>
          </p:cNvPr>
          <p:cNvSpPr txBox="1"/>
          <p:nvPr/>
        </p:nvSpPr>
        <p:spPr>
          <a:xfrm>
            <a:off x="7418836" y="4871908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GPN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AAD5B92-F79C-CAC3-706D-D97F1F3B38AE}"/>
              </a:ext>
            </a:extLst>
          </p:cNvPr>
          <p:cNvSpPr txBox="1"/>
          <p:nvPr/>
        </p:nvSpPr>
        <p:spPr>
          <a:xfrm>
            <a:off x="5316437" y="3867068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GPN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E0D8A19-8663-C0BE-94B9-CB30749C78F6}"/>
              </a:ext>
            </a:extLst>
          </p:cNvPr>
          <p:cNvSpPr txBox="1"/>
          <p:nvPr/>
        </p:nvSpPr>
        <p:spPr>
          <a:xfrm>
            <a:off x="184448" y="5778485"/>
            <a:ext cx="4624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dirty="0"/>
              <a:t>https://www.obs4clim.fr/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61B006D-C6AE-5BA8-040B-C8CD171DC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38" y="3160325"/>
            <a:ext cx="1805536" cy="172529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4B82657-B0B0-731D-823C-081C0A8E5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78" y="123232"/>
            <a:ext cx="1129035" cy="1107997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1F925F18-7238-EF23-0BBD-7244BA6A8952}"/>
              </a:ext>
            </a:extLst>
          </p:cNvPr>
          <p:cNvGrpSpPr/>
          <p:nvPr/>
        </p:nvGrpSpPr>
        <p:grpSpPr>
          <a:xfrm>
            <a:off x="6674761" y="4568950"/>
            <a:ext cx="670658" cy="688350"/>
            <a:chOff x="6359276" y="4692466"/>
            <a:chExt cx="670658" cy="68835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0FB27D3-8BE1-1CEE-D595-3B2217AF01B7}"/>
                </a:ext>
              </a:extLst>
            </p:cNvPr>
            <p:cNvSpPr txBox="1"/>
            <p:nvPr/>
          </p:nvSpPr>
          <p:spPr>
            <a:xfrm>
              <a:off x="6470024" y="5011484"/>
              <a:ext cx="449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dirty="0">
                  <a:solidFill>
                    <a:srgbClr val="00FA00"/>
                  </a:solidFill>
                </a:rPr>
                <a:t>GP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5CA7C19-251E-4D16-88B9-642B6858E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276" y="4692466"/>
              <a:ext cx="670658" cy="413138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33F7C861-3F6A-F275-4A13-689D028E7F0F}"/>
              </a:ext>
            </a:extLst>
          </p:cNvPr>
          <p:cNvSpPr txBox="1"/>
          <p:nvPr/>
        </p:nvSpPr>
        <p:spPr>
          <a:xfrm>
            <a:off x="4692291" y="5554797"/>
            <a:ext cx="1846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i="1" dirty="0">
                <a:solidFill>
                  <a:srgbClr val="00FA00"/>
                </a:solidFill>
              </a:rPr>
              <a:t>GP = Green Polarized</a:t>
            </a:r>
          </a:p>
          <a:p>
            <a:r>
              <a:rPr lang="en-FR" sz="1200" i="1" dirty="0">
                <a:solidFill>
                  <a:srgbClr val="FF0000"/>
                </a:solidFill>
              </a:rPr>
              <a:t>GPN = Green Polarized NIR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EFECE-7884-25C9-467D-202241F81E0D}"/>
              </a:ext>
            </a:extLst>
          </p:cNvPr>
          <p:cNvSpPr txBox="1"/>
          <p:nvPr/>
        </p:nvSpPr>
        <p:spPr>
          <a:xfrm>
            <a:off x="51090" y="4733408"/>
            <a:ext cx="2627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rgbClr val="EE8900"/>
                </a:solidFill>
              </a:rPr>
              <a:t>4 x CE376 – summer 2024</a:t>
            </a:r>
          </a:p>
          <a:p>
            <a:r>
              <a:rPr lang="en-FR" b="1" dirty="0">
                <a:solidFill>
                  <a:srgbClr val="00B0F0"/>
                </a:solidFill>
              </a:rPr>
              <a:t>1 x CE710 – summer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F9A8F-7DE9-D4BB-CD1C-E892416F3E06}"/>
              </a:ext>
            </a:extLst>
          </p:cNvPr>
          <p:cNvSpPr txBox="1"/>
          <p:nvPr/>
        </p:nvSpPr>
        <p:spPr>
          <a:xfrm>
            <a:off x="5004048" y="2762836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00B0F0"/>
                </a:solidFill>
              </a:rPr>
              <a:t>CE710</a:t>
            </a: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54351D18-A9B8-5F32-35FC-C14E406491A5}"/>
              </a:ext>
            </a:extLst>
          </p:cNvPr>
          <p:cNvSpPr/>
          <p:nvPr/>
        </p:nvSpPr>
        <p:spPr>
          <a:xfrm>
            <a:off x="5717356" y="2707655"/>
            <a:ext cx="197322" cy="216024"/>
          </a:xfrm>
          <a:prstGeom prst="diamond">
            <a:avLst/>
          </a:prstGeom>
          <a:solidFill>
            <a:srgbClr val="00B0F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054517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69586"/>
            <a:ext cx="6659116" cy="615553"/>
          </a:xfrm>
        </p:spPr>
        <p:txBody>
          <a:bodyPr/>
          <a:lstStyle/>
          <a:p>
            <a:r>
              <a:rPr lang="fr-FR" dirty="0">
                <a:solidFill>
                  <a:srgbClr val="F5872B"/>
                </a:solidFill>
              </a:rPr>
              <a:t>CE710</a:t>
            </a:r>
            <a:r>
              <a:rPr lang="fr-FR" dirty="0"/>
              <a:t> MULTI-WAVELENGTH RAMAN FLUORESCENCE LIDAR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lang="fr-FR" spc="-5" smtClean="0"/>
              <a:t>15</a:t>
            </a:fld>
            <a:endParaRPr lang="fr-FR" spc="-5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F3D464-88AB-AA8D-1562-F07486E31A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7" r="31442"/>
          <a:stretch/>
        </p:blipFill>
        <p:spPr>
          <a:xfrm>
            <a:off x="-83532" y="384037"/>
            <a:ext cx="2987818" cy="457302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5FC064-EFD3-FDCE-09BB-E37DF37677AB}"/>
              </a:ext>
            </a:extLst>
          </p:cNvPr>
          <p:cNvCxnSpPr>
            <a:cxnSpLocks/>
          </p:cNvCxnSpPr>
          <p:nvPr/>
        </p:nvCxnSpPr>
        <p:spPr>
          <a:xfrm>
            <a:off x="2843808" y="813527"/>
            <a:ext cx="0" cy="52141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AB0186-5FE7-D9A3-3A05-1654B452D6A7}"/>
              </a:ext>
            </a:extLst>
          </p:cNvPr>
          <p:cNvCxnSpPr>
            <a:cxnSpLocks/>
          </p:cNvCxnSpPr>
          <p:nvPr/>
        </p:nvCxnSpPr>
        <p:spPr>
          <a:xfrm>
            <a:off x="5839816" y="934726"/>
            <a:ext cx="0" cy="512412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B3F9015-B979-659E-591D-13CF043ED2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t="11380" r="29870" b="20139"/>
          <a:stretch/>
        </p:blipFill>
        <p:spPr>
          <a:xfrm>
            <a:off x="5846809" y="1163089"/>
            <a:ext cx="3192897" cy="27178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5D6CC7-AA62-812F-F5E9-A6A249D9E5E9}"/>
              </a:ext>
            </a:extLst>
          </p:cNvPr>
          <p:cNvSpPr txBox="1"/>
          <p:nvPr/>
        </p:nvSpPr>
        <p:spPr>
          <a:xfrm>
            <a:off x="-6" y="4476713"/>
            <a:ext cx="29487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Size: </a:t>
            </a:r>
            <a:r>
              <a:rPr lang="en-FR" dirty="0">
                <a:solidFill>
                  <a:srgbClr val="EE8900"/>
                </a:solidFill>
              </a:rPr>
              <a:t>2 x 1.2 x 1.1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Weight: </a:t>
            </a:r>
            <a:r>
              <a:rPr lang="en-FR" dirty="0">
                <a:solidFill>
                  <a:srgbClr val="F5872B"/>
                </a:solidFill>
              </a:rPr>
              <a:t>&gt;250 kg </a:t>
            </a:r>
            <a:endParaRPr lang="en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EE8900"/>
                </a:solidFill>
              </a:rPr>
              <a:t>Scheduled</a:t>
            </a:r>
            <a:r>
              <a:rPr lang="en-FR" dirty="0"/>
              <a:t>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Need of </a:t>
            </a:r>
            <a:r>
              <a:rPr lang="en-FR" dirty="0">
                <a:solidFill>
                  <a:srgbClr val="EE8900"/>
                </a:solidFill>
              </a:rPr>
              <a:t>roof hatch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EE8900"/>
                </a:solidFill>
              </a:rPr>
              <a:t>Rain sensor </a:t>
            </a:r>
            <a:r>
              <a:rPr lang="en-FR" dirty="0"/>
              <a:t>shutdown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EE8900"/>
                </a:solidFill>
              </a:rPr>
              <a:t>Automatic calibrator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484220-9AD1-0A4A-71B8-11F36F72619D}"/>
              </a:ext>
            </a:extLst>
          </p:cNvPr>
          <p:cNvSpPr txBox="1"/>
          <p:nvPr/>
        </p:nvSpPr>
        <p:spPr>
          <a:xfrm>
            <a:off x="5823288" y="3839235"/>
            <a:ext cx="34847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EE8900"/>
                </a:solidFill>
              </a:rPr>
              <a:t>Mie</a:t>
            </a:r>
            <a:r>
              <a:rPr lang="en-FR" dirty="0"/>
              <a:t>: 355, 532, 1064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EE8900"/>
                </a:solidFill>
              </a:rPr>
              <a:t>Raman</a:t>
            </a:r>
            <a:r>
              <a:rPr lang="en-FR" dirty="0"/>
              <a:t>: 353, 387, 530, 1056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EE8900"/>
                </a:solidFill>
              </a:rPr>
              <a:t>Depolarization</a:t>
            </a:r>
            <a:r>
              <a:rPr lang="en-FR" dirty="0"/>
              <a:t>: 355, 532, 1064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EE8900"/>
                </a:solidFill>
              </a:rPr>
              <a:t>Water Vapor</a:t>
            </a:r>
            <a:r>
              <a:rPr lang="en-FR" dirty="0"/>
              <a:t>: 408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EE8900"/>
                </a:solidFill>
              </a:rPr>
              <a:t>Fluorescence</a:t>
            </a:r>
            <a:r>
              <a:rPr lang="en-FR" dirty="0"/>
              <a:t>: 420-640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EE8900"/>
                </a:solidFill>
              </a:rPr>
              <a:t>Configurable </a:t>
            </a:r>
            <a:r>
              <a:rPr lang="en-FR" dirty="0"/>
              <a:t>«LEGO-like» </a:t>
            </a:r>
            <a:r>
              <a:rPr lang="en-FR" dirty="0">
                <a:solidFill>
                  <a:srgbClr val="EE8900"/>
                </a:solidFill>
              </a:rPr>
              <a:t>analyzer </a:t>
            </a:r>
            <a:r>
              <a:rPr lang="en-FR" dirty="0"/>
              <a:t>(2, 5, 15 channels etc.)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Follows </a:t>
            </a:r>
            <a:r>
              <a:rPr lang="en-FR" dirty="0">
                <a:solidFill>
                  <a:srgbClr val="EE8900"/>
                </a:solidFill>
              </a:rPr>
              <a:t>ACTRIS guidelines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R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A8F0CA-939C-2E65-A5EA-695752161D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7" t="25774" r="15693" b="14982"/>
          <a:stretch/>
        </p:blipFill>
        <p:spPr>
          <a:xfrm>
            <a:off x="3038433" y="639069"/>
            <a:ext cx="2609964" cy="35581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D2D2AB-962B-CF9A-4E1F-F4484D631CB6}"/>
              </a:ext>
            </a:extLst>
          </p:cNvPr>
          <p:cNvSpPr txBox="1"/>
          <p:nvPr/>
        </p:nvSpPr>
        <p:spPr>
          <a:xfrm>
            <a:off x="2820785" y="4151155"/>
            <a:ext cx="31193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EE8900"/>
                </a:solidFill>
              </a:rPr>
              <a:t>Laser</a:t>
            </a:r>
            <a:r>
              <a:rPr lang="en-FR" dirty="0"/>
              <a:t>: Lumibird (flash lamp</a:t>
            </a:r>
            <a:r>
              <a:rPr lang="en-FR"/>
              <a:t>, DPSS) </a:t>
            </a:r>
            <a:r>
              <a:rPr lang="en-FR" dirty="0"/>
              <a:t>- </a:t>
            </a:r>
            <a:r>
              <a:rPr lang="en-FR" dirty="0">
                <a:solidFill>
                  <a:srgbClr val="EE8900"/>
                </a:solidFill>
              </a:rPr>
              <a:t>configurable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EE8900"/>
                </a:solidFill>
              </a:rPr>
              <a:t>LIFE</a:t>
            </a:r>
            <a:r>
              <a:rPr lang="en-FR" dirty="0"/>
              <a:t> - Merion </a:t>
            </a:r>
            <a:r>
              <a:rPr lang="en-GB" kern="0" dirty="0"/>
              <a:t>MW 9-100, DPSS laser, 200 </a:t>
            </a:r>
            <a:r>
              <a:rPr lang="en-GB" kern="0" dirty="0" err="1"/>
              <a:t>mJ</a:t>
            </a:r>
            <a:r>
              <a:rPr lang="en-GB" kern="0" dirty="0"/>
              <a:t> @ 355 nm, 100 Hz</a:t>
            </a:r>
            <a:endParaRPr lang="en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EE8900"/>
                </a:solidFill>
              </a:rPr>
              <a:t>Telescope</a:t>
            </a:r>
            <a:r>
              <a:rPr lang="en-FR" dirty="0"/>
              <a:t>: Newton, 40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EE8900"/>
                </a:solidFill>
              </a:rPr>
              <a:t>Adjustable FOV</a:t>
            </a:r>
            <a:r>
              <a:rPr lang="en-FR" dirty="0"/>
              <a:t>: pinhole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3C57CF-7321-F6D4-FBE1-588621DE0FAB}"/>
              </a:ext>
            </a:extLst>
          </p:cNvPr>
          <p:cNvSpPr txBox="1"/>
          <p:nvPr/>
        </p:nvSpPr>
        <p:spPr>
          <a:xfrm>
            <a:off x="-6" y="659639"/>
            <a:ext cx="1873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Built with I. </a:t>
            </a:r>
            <a:r>
              <a:rPr lang="en-US" sz="1400" i="1" dirty="0" err="1"/>
              <a:t>Veselovskyi</a:t>
            </a:r>
            <a:endParaRPr lang="en-FR" sz="1400" i="1" dirty="0"/>
          </a:p>
        </p:txBody>
      </p:sp>
    </p:spTree>
    <p:extLst>
      <p:ext uri="{BB962C8B-B14F-4D97-AF65-F5344CB8AC3E}">
        <p14:creationId xmlns:p14="http://schemas.microsoft.com/office/powerpoint/2010/main" val="4068482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69586"/>
            <a:ext cx="6659116" cy="307777"/>
          </a:xfrm>
        </p:spPr>
        <p:txBody>
          <a:bodyPr/>
          <a:lstStyle/>
          <a:p>
            <a:r>
              <a:rPr lang="fr-FR" dirty="0"/>
              <a:t>CE710</a:t>
            </a:r>
            <a:r>
              <a:rPr lang="fr-FR" dirty="0">
                <a:solidFill>
                  <a:srgbClr val="F5872B"/>
                </a:solidFill>
              </a:rPr>
              <a:t> </a:t>
            </a:r>
            <a:r>
              <a:rPr lang="fr-FR" dirty="0"/>
              <a:t>– REFINE </a:t>
            </a:r>
            <a:r>
              <a:rPr lang="fr-FR" dirty="0">
                <a:solidFill>
                  <a:srgbClr val="F5872B"/>
                </a:solidFill>
              </a:rPr>
              <a:t>AEROSOL TYPING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lang="fr-FR" spc="-5" smtClean="0"/>
              <a:t>16</a:t>
            </a:fld>
            <a:endParaRPr lang="fr-FR" spc="-5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B89940-F7C3-3229-BDB7-990386124C05}"/>
              </a:ext>
            </a:extLst>
          </p:cNvPr>
          <p:cNvSpPr txBox="1"/>
          <p:nvPr/>
        </p:nvSpPr>
        <p:spPr>
          <a:xfrm>
            <a:off x="72769" y="5518973"/>
            <a:ext cx="868811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LILAS backscatter and fluorescence observations at ATOLL, Lille, France on 9 June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Better discrimination of organic particles (smoke, pollution, pollen)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5D3A6B-FBA6-7D6A-C45F-6E612650781E}"/>
              </a:ext>
            </a:extLst>
          </p:cNvPr>
          <p:cNvGrpSpPr/>
          <p:nvPr/>
        </p:nvGrpSpPr>
        <p:grpSpPr>
          <a:xfrm>
            <a:off x="236912" y="523683"/>
            <a:ext cx="4335088" cy="2448292"/>
            <a:chOff x="292210" y="478458"/>
            <a:chExt cx="4335088" cy="24482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4AA88BD-D2A4-1780-3862-DCD2CC230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6" r="14985"/>
            <a:stretch/>
          </p:blipFill>
          <p:spPr>
            <a:xfrm>
              <a:off x="292210" y="478458"/>
              <a:ext cx="4335088" cy="244829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389B51-BB53-8AC2-58DA-32DF90322710}"/>
                </a:ext>
              </a:extLst>
            </p:cNvPr>
            <p:cNvSpPr txBox="1"/>
            <p:nvPr/>
          </p:nvSpPr>
          <p:spPr>
            <a:xfrm>
              <a:off x="1325192" y="762752"/>
              <a:ext cx="2162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>
                  <a:solidFill>
                    <a:schemeClr val="bg1"/>
                  </a:solidFill>
                </a:rPr>
                <a:t>Backscatter (532 nm)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C939BB-6C0A-ACA6-F2FB-92C0B6159825}"/>
              </a:ext>
            </a:extLst>
          </p:cNvPr>
          <p:cNvGrpSpPr/>
          <p:nvPr/>
        </p:nvGrpSpPr>
        <p:grpSpPr>
          <a:xfrm>
            <a:off x="280910" y="2995077"/>
            <a:ext cx="4315156" cy="2448292"/>
            <a:chOff x="272684" y="2926750"/>
            <a:chExt cx="4315156" cy="24482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D6C6BA4-5C02-AC30-F693-87A3AFE69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7" r="14460"/>
            <a:stretch/>
          </p:blipFill>
          <p:spPr>
            <a:xfrm>
              <a:off x="272684" y="2926750"/>
              <a:ext cx="4315156" cy="244829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1703CC-DEEF-E3FE-146A-EB5C7A995C9D}"/>
                </a:ext>
              </a:extLst>
            </p:cNvPr>
            <p:cNvSpPr txBox="1"/>
            <p:nvPr/>
          </p:nvSpPr>
          <p:spPr>
            <a:xfrm>
              <a:off x="1259632" y="3272508"/>
              <a:ext cx="2321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>
                  <a:solidFill>
                    <a:schemeClr val="bg1"/>
                  </a:solidFill>
                </a:rPr>
                <a:t>Fluorescence (460 nm)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C72C3F-8D9A-D3FC-5C1F-CE97FC9BBAEF}"/>
              </a:ext>
            </a:extLst>
          </p:cNvPr>
          <p:cNvGrpSpPr/>
          <p:nvPr/>
        </p:nvGrpSpPr>
        <p:grpSpPr>
          <a:xfrm>
            <a:off x="4678279" y="2995077"/>
            <a:ext cx="4193037" cy="2448292"/>
            <a:chOff x="4678279" y="2926750"/>
            <a:chExt cx="4193037" cy="244829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3E3253-2559-6FAB-CD0C-39D355F02A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9" r="16752"/>
            <a:stretch/>
          </p:blipFill>
          <p:spPr>
            <a:xfrm>
              <a:off x="4678279" y="2926750"/>
              <a:ext cx="4193037" cy="244829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0B7BC1-18BD-2DCE-B408-EDFCC94D1FCC}"/>
                </a:ext>
              </a:extLst>
            </p:cNvPr>
            <p:cNvSpPr txBox="1"/>
            <p:nvPr/>
          </p:nvSpPr>
          <p:spPr>
            <a:xfrm>
              <a:off x="5508104" y="3298778"/>
              <a:ext cx="2270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>
                  <a:solidFill>
                    <a:schemeClr val="bg1"/>
                  </a:solidFill>
                </a:rPr>
                <a:t>Water Vapor (408 nm)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440263-E417-F6C1-7327-9A7D785A594B}"/>
              </a:ext>
            </a:extLst>
          </p:cNvPr>
          <p:cNvGrpSpPr/>
          <p:nvPr/>
        </p:nvGrpSpPr>
        <p:grpSpPr>
          <a:xfrm>
            <a:off x="4678279" y="523683"/>
            <a:ext cx="4266837" cy="2471722"/>
            <a:chOff x="4725923" y="509995"/>
            <a:chExt cx="4034956" cy="23022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0F4709-FAF1-BF55-DAC0-1DF9B03ADE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9" r="15693"/>
            <a:stretch/>
          </p:blipFill>
          <p:spPr>
            <a:xfrm>
              <a:off x="4725923" y="509995"/>
              <a:ext cx="4034956" cy="230222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DC7420-DB7C-72BE-D124-69003E0FFEF3}"/>
                </a:ext>
              </a:extLst>
            </p:cNvPr>
            <p:cNvSpPr txBox="1"/>
            <p:nvPr/>
          </p:nvSpPr>
          <p:spPr>
            <a:xfrm>
              <a:off x="5615558" y="766866"/>
              <a:ext cx="245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Depolarization (532 nm)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42872B6-744D-581B-83E4-41D79D6D0295}"/>
              </a:ext>
            </a:extLst>
          </p:cNvPr>
          <p:cNvSpPr txBox="1"/>
          <p:nvPr/>
        </p:nvSpPr>
        <p:spPr>
          <a:xfrm>
            <a:off x="1196008" y="6486717"/>
            <a:ext cx="2148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(S</a:t>
            </a:r>
            <a:r>
              <a:rPr lang="en-FR" sz="1400" i="1" dirty="0"/>
              <a:t>ee Igor Veseloskyi’s talks)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F317C9-34E6-C79E-ADF7-3A6F2E6873BD}"/>
              </a:ext>
            </a:extLst>
          </p:cNvPr>
          <p:cNvSpPr txBox="1"/>
          <p:nvPr/>
        </p:nvSpPr>
        <p:spPr>
          <a:xfrm>
            <a:off x="6774797" y="5192944"/>
            <a:ext cx="233429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AUSTRAL software (Hu, 2024)</a:t>
            </a:r>
            <a:endParaRPr lang="en-FR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48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69586"/>
            <a:ext cx="6659116" cy="307777"/>
          </a:xfrm>
        </p:spPr>
        <p:txBody>
          <a:bodyPr/>
          <a:lstStyle/>
          <a:p>
            <a:r>
              <a:rPr lang="fr-FR" dirty="0"/>
              <a:t>CONCLUSIONS</a:t>
            </a:r>
            <a:endParaRPr lang="fr-FR" dirty="0">
              <a:solidFill>
                <a:srgbClr val="F5872B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lang="fr-FR" spc="-5" smtClean="0"/>
              <a:t>17</a:t>
            </a:fld>
            <a:endParaRPr lang="fr-FR" spc="-5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B89940-F7C3-3229-BDB7-990386124C05}"/>
              </a:ext>
            </a:extLst>
          </p:cNvPr>
          <p:cNvSpPr txBox="1"/>
          <p:nvPr/>
        </p:nvSpPr>
        <p:spPr>
          <a:xfrm>
            <a:off x="249121" y="758850"/>
            <a:ext cx="8688110" cy="53553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EE8900"/>
                </a:solidFill>
              </a:rPr>
              <a:t>Saharan dust </a:t>
            </a:r>
            <a:r>
              <a:rPr lang="en-FR" dirty="0"/>
              <a:t>transport</a:t>
            </a:r>
            <a:r>
              <a:rPr lang="en-FR" dirty="0">
                <a:solidFill>
                  <a:srgbClr val="EE8900"/>
                </a:solidFill>
              </a:rPr>
              <a:t> </a:t>
            </a:r>
            <a:r>
              <a:rPr lang="en-FR" dirty="0"/>
              <a:t>at Lille, France, characterized using depolarization and 2-wl CE376 LiDAR (high PLDR, low EAE)</a:t>
            </a:r>
          </a:p>
          <a:p>
            <a:endParaRPr lang="en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EE8900"/>
                </a:solidFill>
              </a:rPr>
              <a:t>Volcanic emission aerosols</a:t>
            </a:r>
            <a:r>
              <a:rPr lang="en-FR" dirty="0"/>
              <a:t> (non-ash/sulfates) from Cumbre Vieja observed at </a:t>
            </a:r>
            <a:r>
              <a:rPr lang="en-US" dirty="0" err="1"/>
              <a:t>Izaña</a:t>
            </a:r>
            <a:r>
              <a:rPr lang="en-FR" dirty="0"/>
              <a:t>, Spain, using CE376 automatic LiDAR (low PLDR, high EAE)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Advantage of continuous LiDAR measurements for </a:t>
            </a:r>
            <a:r>
              <a:rPr lang="en-FR" dirty="0">
                <a:solidFill>
                  <a:srgbClr val="EE8900"/>
                </a:solidFill>
              </a:rPr>
              <a:t>detection of aerosol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EE8900"/>
                </a:solidFill>
              </a:rPr>
              <a:t>Validation</a:t>
            </a:r>
            <a:r>
              <a:rPr lang="en-FR" dirty="0"/>
              <a:t> of CE376 LiDAR against </a:t>
            </a:r>
            <a:r>
              <a:rPr lang="en-FR" dirty="0">
                <a:solidFill>
                  <a:srgbClr val="EE8900"/>
                </a:solidFill>
              </a:rPr>
              <a:t>reference Raman lidar </a:t>
            </a:r>
            <a:r>
              <a:rPr lang="en-FR" dirty="0"/>
              <a:t>in ACTRIS (LILAS, Lille, France)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EE8900"/>
                </a:solidFill>
              </a:rPr>
              <a:t>Difficulties</a:t>
            </a:r>
            <a:r>
              <a:rPr lang="en-FR" dirty="0"/>
              <a:t> in retrieving aerosol properties </a:t>
            </a:r>
            <a:r>
              <a:rPr lang="en-FR" dirty="0">
                <a:solidFill>
                  <a:srgbClr val="EE8900"/>
                </a:solidFill>
              </a:rPr>
              <a:t>in complex cases using Klett </a:t>
            </a:r>
            <a:r>
              <a:rPr lang="en-FR" dirty="0"/>
              <a:t>method (mixed dust/smoke case, limit of vertical constant LR) – limitation of CE376 elastic LiDAR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Multi-wavelength</a:t>
            </a:r>
            <a:r>
              <a:rPr lang="en-FR" dirty="0">
                <a:solidFill>
                  <a:srgbClr val="EE8900"/>
                </a:solidFill>
              </a:rPr>
              <a:t> Raman</a:t>
            </a:r>
            <a:r>
              <a:rPr lang="en-FR" dirty="0"/>
              <a:t> approach, </a:t>
            </a:r>
            <a:r>
              <a:rPr lang="en-FR" dirty="0">
                <a:solidFill>
                  <a:srgbClr val="EE8900"/>
                </a:solidFill>
              </a:rPr>
              <a:t>depolarization</a:t>
            </a:r>
            <a:r>
              <a:rPr lang="en-FR" dirty="0"/>
              <a:t> and </a:t>
            </a:r>
            <a:r>
              <a:rPr lang="en-FR" dirty="0">
                <a:solidFill>
                  <a:srgbClr val="EE8900"/>
                </a:solidFill>
              </a:rPr>
              <a:t>fluorescence</a:t>
            </a:r>
            <a:r>
              <a:rPr lang="en-FR" dirty="0"/>
              <a:t> channels help better discriminate aerosol types vertically (LILAS, example of CE710 LiDAR)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Manufacturing of state-of-the-art </a:t>
            </a:r>
            <a:r>
              <a:rPr lang="en-FR" dirty="0">
                <a:solidFill>
                  <a:srgbClr val="EE8900"/>
                </a:solidFill>
              </a:rPr>
              <a:t>high power LiDAR (CE710)</a:t>
            </a:r>
            <a:r>
              <a:rPr lang="en-FR" dirty="0"/>
              <a:t> in collaboration with renowned experts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724705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434524" name="object 2"/>
          <p:cNvSpPr txBox="1"/>
          <p:nvPr/>
        </p:nvSpPr>
        <p:spPr bwMode="auto">
          <a:xfrm>
            <a:off x="4598676" y="2996952"/>
            <a:ext cx="4605651" cy="609653"/>
          </a:xfrm>
          <a:prstGeom prst="rect">
            <a:avLst/>
          </a:prstGeom>
        </p:spPr>
        <p:txBody>
          <a:bodyPr vert="horz" wrap="square" lIns="0" tIns="81279" rIns="0" bIns="0" rtlCol="0">
            <a:spAutoFit/>
          </a:bodyPr>
          <a:lstStyle/>
          <a:p>
            <a:pPr marL="12699" marR="5079">
              <a:lnSpc>
                <a:spcPts val="4319"/>
              </a:lnSpc>
              <a:spcBef>
                <a:spcPts val="639"/>
              </a:spcBef>
              <a:defRPr/>
            </a:pPr>
            <a:r>
              <a:rPr lang="fr-FR" sz="3200" b="1" spc="-23" dirty="0">
                <a:solidFill>
                  <a:srgbClr val="F5872B"/>
                </a:solidFill>
                <a:latin typeface="Aviano Future Black" pitchFamily="2" charset="0"/>
                <a:cs typeface="Calibri Light"/>
              </a:rPr>
              <a:t>THANK YOU</a:t>
            </a:r>
            <a:endParaRPr sz="3200" b="1" dirty="0">
              <a:solidFill>
                <a:srgbClr val="F5872B"/>
              </a:solidFill>
              <a:latin typeface="Aviano Future Black" pitchFamily="2" charset="0"/>
              <a:cs typeface="Calibri Light"/>
            </a:endParaRPr>
          </a:p>
        </p:txBody>
      </p:sp>
      <p:sp>
        <p:nvSpPr>
          <p:cNvPr id="481978827" name="object 4"/>
          <p:cNvSpPr txBox="1"/>
          <p:nvPr/>
        </p:nvSpPr>
        <p:spPr bwMode="auto">
          <a:xfrm>
            <a:off x="91438" y="6477913"/>
            <a:ext cx="739139" cy="1523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39"/>
              </a:lnSpc>
              <a:defRPr/>
            </a:pPr>
            <a:r>
              <a:rPr sz="1200">
                <a:solidFill>
                  <a:srgbClr val="888888"/>
                </a:solidFill>
                <a:latin typeface="Calibri"/>
                <a:cs typeface="Calibri"/>
              </a:rPr>
              <a:t>2</a:t>
            </a:r>
            <a:r>
              <a:rPr sz="1200" spc="4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1200">
                <a:solidFill>
                  <a:srgbClr val="888888"/>
                </a:solidFill>
                <a:latin typeface="Calibri"/>
                <a:cs typeface="Calibri"/>
              </a:rPr>
              <a:t>/0</a:t>
            </a:r>
            <a:r>
              <a:rPr sz="1200" spc="4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r>
              <a:rPr sz="1200">
                <a:solidFill>
                  <a:srgbClr val="888888"/>
                </a:solidFill>
                <a:latin typeface="Calibri"/>
                <a:cs typeface="Calibri"/>
              </a:rPr>
              <a:t>/2</a:t>
            </a:r>
            <a:r>
              <a:rPr sz="1200" spc="4">
                <a:solidFill>
                  <a:srgbClr val="888888"/>
                </a:solidFill>
                <a:latin typeface="Calibri"/>
                <a:cs typeface="Calibri"/>
              </a:rPr>
              <a:t>0</a:t>
            </a:r>
            <a:r>
              <a:rPr sz="1200">
                <a:solidFill>
                  <a:srgbClr val="888888"/>
                </a:solidFill>
                <a:latin typeface="Calibri"/>
                <a:cs typeface="Calibri"/>
              </a:rPr>
              <a:t>19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90839574" name="object 5"/>
          <p:cNvPicPr/>
          <p:nvPr/>
        </p:nvPicPr>
        <p:blipFill>
          <a:blip r:embed="rId2"/>
          <a:stretch/>
        </p:blipFill>
        <p:spPr bwMode="auto">
          <a:xfrm>
            <a:off x="0" y="0"/>
            <a:ext cx="437209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CCC58B-D967-3ED0-22A6-E23CCD2A0D95}"/>
              </a:ext>
            </a:extLst>
          </p:cNvPr>
          <p:cNvSpPr txBox="1"/>
          <p:nvPr/>
        </p:nvSpPr>
        <p:spPr>
          <a:xfrm>
            <a:off x="6660232" y="5085184"/>
            <a:ext cx="2244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R" dirty="0">
                <a:solidFill>
                  <a:schemeClr val="accent1"/>
                </a:solidFill>
              </a:rPr>
              <a:t>i-popovici@cimel.fr</a:t>
            </a:r>
          </a:p>
          <a:p>
            <a:pPr algn="ctr"/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https://www.cimel.fr/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ACA7EB-77DB-1276-6447-50A51BC63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763" y="171878"/>
            <a:ext cx="3305077" cy="14386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110A83E1-9B1F-2B21-6969-41AB9384BC9B}"/>
              </a:ext>
            </a:extLst>
          </p:cNvPr>
          <p:cNvSpPr txBox="1">
            <a:spLocks/>
          </p:cNvSpPr>
          <p:nvPr/>
        </p:nvSpPr>
        <p:spPr>
          <a:xfrm>
            <a:off x="2286000" y="69586"/>
            <a:ext cx="665911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eaLnBrk="1" hangingPunct="1">
              <a:defRPr sz="2000" b="1" i="0">
                <a:solidFill>
                  <a:schemeClr val="tx1"/>
                </a:solidFill>
                <a:latin typeface="Aviano Future Black" pitchFamily="50" charset="0"/>
                <a:ea typeface="+mj-ea"/>
                <a:cs typeface="Arial"/>
              </a:defRPr>
            </a:lvl1pPr>
          </a:lstStyle>
          <a:p>
            <a:r>
              <a:rPr lang="fr-FR" kern="0" dirty="0">
                <a:solidFill>
                  <a:srgbClr val="F5872B"/>
                </a:solidFill>
              </a:rPr>
              <a:t>CIMEL</a:t>
            </a:r>
            <a:r>
              <a:rPr lang="fr-FR" kern="0" dirty="0"/>
              <a:t> COMPANY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16F9FE9-02D8-D7DA-AEF7-B8F25585EC24}"/>
              </a:ext>
            </a:extLst>
          </p:cNvPr>
          <p:cNvGrpSpPr/>
          <p:nvPr/>
        </p:nvGrpSpPr>
        <p:grpSpPr>
          <a:xfrm>
            <a:off x="5013187" y="520424"/>
            <a:ext cx="4054196" cy="2211710"/>
            <a:chOff x="5013187" y="520424"/>
            <a:chExt cx="4054196" cy="221171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47242F2-528C-6B34-2F24-E0AF26E72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187" y="520424"/>
              <a:ext cx="3931929" cy="2211710"/>
            </a:xfrm>
            <a:prstGeom prst="rect">
              <a:avLst/>
            </a:prstGeom>
          </p:spPr>
        </p:pic>
        <p:sp>
          <p:nvSpPr>
            <p:cNvPr id="26" name="ZoneTexte 28">
              <a:extLst>
                <a:ext uri="{FF2B5EF4-FFF2-40B4-BE49-F238E27FC236}">
                  <a16:creationId xmlns:a16="http://schemas.microsoft.com/office/drawing/2014/main" id="{90A8C213-FCE9-F432-89D0-D58F7C192D16}"/>
                </a:ext>
              </a:extLst>
            </p:cNvPr>
            <p:cNvSpPr txBox="1"/>
            <p:nvPr/>
          </p:nvSpPr>
          <p:spPr>
            <a:xfrm>
              <a:off x="6979151" y="2436659"/>
              <a:ext cx="208823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600" i="0" dirty="0">
                  <a:solidFill>
                    <a:schemeClr val="bg1"/>
                  </a:solidFill>
                  <a:effectLst/>
                </a:rPr>
                <a:t>UNE VUE DE PARIS, LE 27 JUILLET 2018</a:t>
              </a:r>
            </a:p>
            <a:p>
              <a:r>
                <a:rPr lang="en-US" sz="600" dirty="0">
                  <a:solidFill>
                    <a:schemeClr val="bg1"/>
                  </a:solidFill>
                </a:rPr>
                <a:t>PH CREDITS: </a:t>
              </a:r>
              <a:r>
                <a:rPr lang="en-US" sz="600" i="0" dirty="0">
                  <a:solidFill>
                    <a:schemeClr val="bg1"/>
                  </a:solidFill>
                  <a:effectLst/>
                </a:rPr>
                <a:t>MUSTAFA YALCIN / ANADOLU AGENCY / AFP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object 4">
            <a:extLst>
              <a:ext uri="{FF2B5EF4-FFF2-40B4-BE49-F238E27FC236}">
                <a16:creationId xmlns:a16="http://schemas.microsoft.com/office/drawing/2014/main" id="{B44896AD-A491-9435-4C82-644A1059B211}"/>
              </a:ext>
            </a:extLst>
          </p:cNvPr>
          <p:cNvSpPr txBox="1"/>
          <p:nvPr/>
        </p:nvSpPr>
        <p:spPr>
          <a:xfrm>
            <a:off x="231337" y="3228966"/>
            <a:ext cx="9031155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dirty="0">
                <a:latin typeface="Calibri"/>
                <a:cs typeface="Calibri"/>
              </a:rPr>
              <a:t>Our main mission is to be the link between the </a:t>
            </a:r>
            <a:r>
              <a:rPr lang="en-GB" b="1" dirty="0">
                <a:latin typeface="Calibri"/>
                <a:cs typeface="Calibri"/>
              </a:rPr>
              <a:t>scientific community </a:t>
            </a:r>
            <a:r>
              <a:rPr lang="en-GB" dirty="0">
                <a:latin typeface="Calibri"/>
                <a:cs typeface="Calibri"/>
              </a:rPr>
              <a:t>and the </a:t>
            </a:r>
            <a:r>
              <a:rPr lang="en-GB" b="1" dirty="0">
                <a:latin typeface="Calibri"/>
                <a:cs typeface="Calibri"/>
              </a:rPr>
              <a:t>industrial world</a:t>
            </a:r>
            <a:endParaRPr b="1" dirty="0">
              <a:latin typeface="Calibri"/>
              <a:cs typeface="Calibri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55B2611-D256-DAFA-83E0-8099B533ADA3}"/>
              </a:ext>
            </a:extLst>
          </p:cNvPr>
          <p:cNvSpPr txBox="1"/>
          <p:nvPr/>
        </p:nvSpPr>
        <p:spPr>
          <a:xfrm>
            <a:off x="215543" y="1001402"/>
            <a:ext cx="46293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pc="-10" dirty="0">
                <a:latin typeface="Calibri"/>
                <a:cs typeface="Calibri"/>
              </a:rPr>
              <a:t>French </a:t>
            </a:r>
            <a:r>
              <a:rPr lang="en-GB" spc="-10" dirty="0">
                <a:cs typeface="Calibri"/>
              </a:rPr>
              <a:t>manufacturer</a:t>
            </a:r>
            <a:r>
              <a:rPr lang="en-GB" spc="-10" dirty="0">
                <a:latin typeface="Calibri"/>
                <a:cs typeface="Calibri"/>
              </a:rPr>
              <a:t> for more than </a:t>
            </a:r>
            <a:r>
              <a:rPr lang="en-GB" b="1" spc="-10" dirty="0">
                <a:latin typeface="Calibri"/>
                <a:cs typeface="Calibri"/>
              </a:rPr>
              <a:t>50 years</a:t>
            </a:r>
            <a:r>
              <a:rPr lang="en-GB" spc="-10" dirty="0">
                <a:latin typeface="Calibri"/>
                <a:cs typeface="Calibri"/>
              </a:rPr>
              <a:t> of </a:t>
            </a:r>
            <a:r>
              <a:rPr lang="en-GB" b="1" spc="-10" dirty="0">
                <a:latin typeface="Calibri"/>
                <a:cs typeface="Calibri"/>
              </a:rPr>
              <a:t>remote sensing solutions </a:t>
            </a:r>
            <a:r>
              <a:rPr lang="en-GB" spc="-10" dirty="0">
                <a:latin typeface="Calibri"/>
                <a:cs typeface="Calibri"/>
              </a:rPr>
              <a:t>for monitoring the atmosphere and the environment</a:t>
            </a:r>
          </a:p>
          <a:p>
            <a:endParaRPr lang="en-GB" spc="-10" dirty="0">
              <a:latin typeface="Calibri"/>
              <a:cs typeface="Calibri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b="1" spc="-10" dirty="0">
                <a:latin typeface="Calibri"/>
                <a:cs typeface="Calibri"/>
              </a:rPr>
              <a:t>Atmospheric monitoring </a:t>
            </a:r>
            <a:r>
              <a:rPr lang="en-GB" spc="-10" dirty="0">
                <a:latin typeface="Calibri"/>
                <a:cs typeface="Calibri"/>
              </a:rPr>
              <a:t>solutions: </a:t>
            </a:r>
          </a:p>
          <a:p>
            <a:r>
              <a:rPr lang="en-GB" spc="-10" dirty="0">
                <a:latin typeface="Calibri"/>
                <a:cs typeface="Calibri"/>
              </a:rPr>
              <a:t>     LIDAR, photometer, infrared radiometer,  </a:t>
            </a:r>
          </a:p>
          <a:p>
            <a:r>
              <a:rPr lang="en-GB" spc="-10" dirty="0">
                <a:latin typeface="Calibri"/>
                <a:cs typeface="Calibri"/>
              </a:rPr>
              <a:t>     algorithms</a:t>
            </a:r>
            <a:endParaRPr lang="en-GB" dirty="0">
              <a:latin typeface="Calibri"/>
              <a:cs typeface="Calibri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F7C52AC-08C0-87DC-4103-F890B07DD29E}"/>
              </a:ext>
            </a:extLst>
          </p:cNvPr>
          <p:cNvGrpSpPr/>
          <p:nvPr/>
        </p:nvGrpSpPr>
        <p:grpSpPr>
          <a:xfrm>
            <a:off x="231337" y="3861048"/>
            <a:ext cx="8820911" cy="2241037"/>
            <a:chOff x="254126" y="3288172"/>
            <a:chExt cx="8820911" cy="2241037"/>
          </a:xfrm>
        </p:grpSpPr>
        <p:pic>
          <p:nvPicPr>
            <p:cNvPr id="31" name="object 5">
              <a:extLst>
                <a:ext uri="{FF2B5EF4-FFF2-40B4-BE49-F238E27FC236}">
                  <a16:creationId xmlns:a16="http://schemas.microsoft.com/office/drawing/2014/main" id="{DBD8EED1-0C60-8588-1F29-0B0DE20436C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29474" y="4921899"/>
              <a:ext cx="949451" cy="490728"/>
            </a:xfrm>
            <a:prstGeom prst="rect">
              <a:avLst/>
            </a:prstGeom>
          </p:spPr>
        </p:pic>
        <p:pic>
          <p:nvPicPr>
            <p:cNvPr id="32" name="object 6">
              <a:extLst>
                <a:ext uri="{FF2B5EF4-FFF2-40B4-BE49-F238E27FC236}">
                  <a16:creationId xmlns:a16="http://schemas.microsoft.com/office/drawing/2014/main" id="{0BC1F1C7-AA4E-7D24-33A1-75725F35FAD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91702" y="5031628"/>
              <a:ext cx="783335" cy="271272"/>
            </a:xfrm>
            <a:prstGeom prst="rect">
              <a:avLst/>
            </a:prstGeom>
          </p:spPr>
        </p:pic>
        <p:pic>
          <p:nvPicPr>
            <p:cNvPr id="33" name="object 7">
              <a:extLst>
                <a:ext uri="{FF2B5EF4-FFF2-40B4-BE49-F238E27FC236}">
                  <a16:creationId xmlns:a16="http://schemas.microsoft.com/office/drawing/2014/main" id="{E7CEC6E7-B93A-BD04-5119-180F5CC5A27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50483" y="4961523"/>
              <a:ext cx="966216" cy="411479"/>
            </a:xfrm>
            <a:prstGeom prst="rect">
              <a:avLst/>
            </a:prstGeom>
          </p:spPr>
        </p:pic>
        <p:pic>
          <p:nvPicPr>
            <p:cNvPr id="34" name="object 8">
              <a:extLst>
                <a:ext uri="{FF2B5EF4-FFF2-40B4-BE49-F238E27FC236}">
                  <a16:creationId xmlns:a16="http://schemas.microsoft.com/office/drawing/2014/main" id="{FBE7ACD1-D589-9E1A-B200-AE52B156369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4126" y="4961523"/>
              <a:ext cx="1444752" cy="375385"/>
            </a:xfrm>
            <a:prstGeom prst="rect">
              <a:avLst/>
            </a:prstGeom>
          </p:spPr>
        </p:pic>
        <p:pic>
          <p:nvPicPr>
            <p:cNvPr id="35" name="object 9">
              <a:extLst>
                <a:ext uri="{FF2B5EF4-FFF2-40B4-BE49-F238E27FC236}">
                  <a16:creationId xmlns:a16="http://schemas.microsoft.com/office/drawing/2014/main" id="{824FEDA6-252E-7174-5602-41D55FF7D0F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66928" y="4880474"/>
              <a:ext cx="667711" cy="586047"/>
            </a:xfrm>
            <a:prstGeom prst="rect">
              <a:avLst/>
            </a:prstGeom>
          </p:spPr>
        </p:pic>
        <p:pic>
          <p:nvPicPr>
            <p:cNvPr id="36" name="object 10">
              <a:extLst>
                <a:ext uri="{FF2B5EF4-FFF2-40B4-BE49-F238E27FC236}">
                  <a16:creationId xmlns:a16="http://schemas.microsoft.com/office/drawing/2014/main" id="{35AD7F3F-08CE-C493-D12F-E021AF903B7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12523" y="4800460"/>
              <a:ext cx="882678" cy="728749"/>
            </a:xfrm>
            <a:prstGeom prst="rect">
              <a:avLst/>
            </a:prstGeom>
          </p:spPr>
        </p:pic>
        <p:pic>
          <p:nvPicPr>
            <p:cNvPr id="37" name="object 11">
              <a:extLst>
                <a:ext uri="{FF2B5EF4-FFF2-40B4-BE49-F238E27FC236}">
                  <a16:creationId xmlns:a16="http://schemas.microsoft.com/office/drawing/2014/main" id="{1C941717-80AB-85D1-BFA8-2903E3B8050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11654" y="5025531"/>
              <a:ext cx="780288" cy="283463"/>
            </a:xfrm>
            <a:prstGeom prst="rect">
              <a:avLst/>
            </a:prstGeom>
          </p:spPr>
        </p:pic>
        <p:pic>
          <p:nvPicPr>
            <p:cNvPr id="38" name="object 12">
              <a:extLst>
                <a:ext uri="{FF2B5EF4-FFF2-40B4-BE49-F238E27FC236}">
                  <a16:creationId xmlns:a16="http://schemas.microsoft.com/office/drawing/2014/main" id="{C2F607DE-FE68-55C6-E333-CDAEB4DB1FF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32095" y="4818267"/>
              <a:ext cx="705612" cy="697991"/>
            </a:xfrm>
            <a:prstGeom prst="rect">
              <a:avLst/>
            </a:prstGeom>
          </p:spPr>
        </p:pic>
        <p:pic>
          <p:nvPicPr>
            <p:cNvPr id="39" name="object 13">
              <a:extLst>
                <a:ext uri="{FF2B5EF4-FFF2-40B4-BE49-F238E27FC236}">
                  <a16:creationId xmlns:a16="http://schemas.microsoft.com/office/drawing/2014/main" id="{8E1E4A91-CE40-D3EF-2C14-197FAC42F04A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76446" y="4943236"/>
              <a:ext cx="594360" cy="448056"/>
            </a:xfrm>
            <a:prstGeom prst="rect">
              <a:avLst/>
            </a:prstGeom>
          </p:spPr>
        </p:pic>
        <p:grpSp>
          <p:nvGrpSpPr>
            <p:cNvPr id="40" name="object 14">
              <a:extLst>
                <a:ext uri="{FF2B5EF4-FFF2-40B4-BE49-F238E27FC236}">
                  <a16:creationId xmlns:a16="http://schemas.microsoft.com/office/drawing/2014/main" id="{34B4277C-32F0-E38C-71C5-39EC974C00C8}"/>
                </a:ext>
              </a:extLst>
            </p:cNvPr>
            <p:cNvGrpSpPr/>
            <p:nvPr/>
          </p:nvGrpSpPr>
          <p:grpSpPr>
            <a:xfrm>
              <a:off x="446151" y="3297316"/>
              <a:ext cx="2463165" cy="1385570"/>
              <a:chOff x="312420" y="3454908"/>
              <a:chExt cx="2463165" cy="1385570"/>
            </a:xfrm>
          </p:grpSpPr>
          <p:pic>
            <p:nvPicPr>
              <p:cNvPr id="41" name="object 15">
                <a:extLst>
                  <a:ext uri="{FF2B5EF4-FFF2-40B4-BE49-F238E27FC236}">
                    <a16:creationId xmlns:a16="http://schemas.microsoft.com/office/drawing/2014/main" id="{56B26F65-8736-6950-C1B1-63D0CDCEF202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12420" y="3454908"/>
                <a:ext cx="2462784" cy="1385315"/>
              </a:xfrm>
              <a:prstGeom prst="rect">
                <a:avLst/>
              </a:prstGeom>
            </p:spPr>
          </p:pic>
          <p:pic>
            <p:nvPicPr>
              <p:cNvPr id="42" name="object 16">
                <a:extLst>
                  <a:ext uri="{FF2B5EF4-FFF2-40B4-BE49-F238E27FC236}">
                    <a16:creationId xmlns:a16="http://schemas.microsoft.com/office/drawing/2014/main" id="{DA67E43B-1FFD-383F-83B3-D8F6D34919AC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795832" y="4068191"/>
                <a:ext cx="1629283" cy="178307"/>
              </a:xfrm>
              <a:prstGeom prst="rect">
                <a:avLst/>
              </a:prstGeom>
            </p:spPr>
          </p:pic>
          <p:pic>
            <p:nvPicPr>
              <p:cNvPr id="43" name="object 17">
                <a:extLst>
                  <a:ext uri="{FF2B5EF4-FFF2-40B4-BE49-F238E27FC236}">
                    <a16:creationId xmlns:a16="http://schemas.microsoft.com/office/drawing/2014/main" id="{819CF701-769D-0FD7-F915-74BC047C7B4E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711708" y="4281551"/>
                <a:ext cx="964145" cy="178307"/>
              </a:xfrm>
              <a:prstGeom prst="rect">
                <a:avLst/>
              </a:prstGeom>
            </p:spPr>
          </p:pic>
          <p:pic>
            <p:nvPicPr>
              <p:cNvPr id="44" name="object 18">
                <a:extLst>
                  <a:ext uri="{FF2B5EF4-FFF2-40B4-BE49-F238E27FC236}">
                    <a16:creationId xmlns:a16="http://schemas.microsoft.com/office/drawing/2014/main" id="{0ACD10CC-343D-3E73-9CBB-985EB28AEA48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579117" y="4281551"/>
                <a:ext cx="954633" cy="178307"/>
              </a:xfrm>
              <a:prstGeom prst="rect">
                <a:avLst/>
              </a:prstGeom>
            </p:spPr>
          </p:pic>
        </p:grpSp>
        <p:pic>
          <p:nvPicPr>
            <p:cNvPr id="46" name="object 20">
              <a:extLst>
                <a:ext uri="{FF2B5EF4-FFF2-40B4-BE49-F238E27FC236}">
                  <a16:creationId xmlns:a16="http://schemas.microsoft.com/office/drawing/2014/main" id="{FFF45033-B2FA-881A-7FF7-62C459786C07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333363" y="3288172"/>
              <a:ext cx="2526791" cy="1394460"/>
            </a:xfrm>
            <a:prstGeom prst="rect">
              <a:avLst/>
            </a:prstGeom>
          </p:spPr>
        </p:pic>
        <p:sp>
          <p:nvSpPr>
            <p:cNvPr id="58" name="object 32">
              <a:extLst>
                <a:ext uri="{FF2B5EF4-FFF2-40B4-BE49-F238E27FC236}">
                  <a16:creationId xmlns:a16="http://schemas.microsoft.com/office/drawing/2014/main" id="{60F1C396-2B3E-9C5E-C13B-42BF5A5FA175}"/>
                </a:ext>
              </a:extLst>
            </p:cNvPr>
            <p:cNvSpPr txBox="1"/>
            <p:nvPr/>
          </p:nvSpPr>
          <p:spPr>
            <a:xfrm>
              <a:off x="3175192" y="3856406"/>
              <a:ext cx="544830" cy="2692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en-GB" sz="1600" b="1" spc="-20" dirty="0">
                  <a:solidFill>
                    <a:srgbClr val="FFFFFF"/>
                  </a:solidFill>
                  <a:latin typeface="Calibri"/>
                  <a:cs typeface="Calibri"/>
                </a:rPr>
                <a:t>A</a:t>
              </a:r>
              <a:r>
                <a:rPr sz="1600" b="1" spc="-20" dirty="0">
                  <a:solidFill>
                    <a:srgbClr val="FFFFFF"/>
                  </a:solidFill>
                  <a:latin typeface="Calibri"/>
                  <a:cs typeface="Calibri"/>
                </a:rPr>
                <a:t>AMS</a:t>
              </a:r>
              <a:endParaRPr sz="1600" dirty="0">
                <a:latin typeface="Calibri"/>
                <a:cs typeface="Calibri"/>
              </a:endParaRPr>
            </a:p>
          </p:txBody>
        </p:sp>
        <p:pic>
          <p:nvPicPr>
            <p:cNvPr id="60" name="object 34">
              <a:extLst>
                <a:ext uri="{FF2B5EF4-FFF2-40B4-BE49-F238E27FC236}">
                  <a16:creationId xmlns:a16="http://schemas.microsoft.com/office/drawing/2014/main" id="{2EFF5421-5070-A9C8-D533-AC3B17971425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419475" y="3292743"/>
              <a:ext cx="2540507" cy="1379220"/>
            </a:xfrm>
            <a:prstGeom prst="rect">
              <a:avLst/>
            </a:prstGeom>
          </p:spPr>
        </p:pic>
        <p:sp>
          <p:nvSpPr>
            <p:cNvPr id="66" name="Titre 1">
              <a:extLst>
                <a:ext uri="{FF2B5EF4-FFF2-40B4-BE49-F238E27FC236}">
                  <a16:creationId xmlns:a16="http://schemas.microsoft.com/office/drawing/2014/main" id="{90F6B4E6-741B-DAD0-58EB-F787C34B321F}"/>
                </a:ext>
              </a:extLst>
            </p:cNvPr>
            <p:cNvSpPr txBox="1">
              <a:spLocks/>
            </p:cNvSpPr>
            <p:nvPr/>
          </p:nvSpPr>
          <p:spPr>
            <a:xfrm>
              <a:off x="3544376" y="3927582"/>
              <a:ext cx="2493331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eaLnBrk="1" hangingPunct="1">
                <a:defRPr sz="2000" b="1" i="0">
                  <a:solidFill>
                    <a:schemeClr val="tx1"/>
                  </a:solidFill>
                  <a:latin typeface="Aviano Future Black" pitchFamily="50" charset="0"/>
                  <a:ea typeface="+mj-ea"/>
                  <a:cs typeface="Arial"/>
                </a:defRPr>
              </a:lvl1pPr>
            </a:lstStyle>
            <a:p>
              <a:r>
                <a:rPr lang="fr-FR" sz="1400" b="0" kern="0" dirty="0">
                  <a:solidFill>
                    <a:schemeClr val="bg1"/>
                  </a:solidFill>
                </a:rPr>
                <a:t>RESEARCH / </a:t>
              </a:r>
              <a:r>
                <a:rPr lang="fr-FR" sz="1400" b="0" kern="0" dirty="0" err="1">
                  <a:solidFill>
                    <a:schemeClr val="bg1"/>
                  </a:solidFill>
                </a:rPr>
                <a:t>CLIMATe</a:t>
              </a:r>
              <a:r>
                <a:rPr lang="fr-FR" sz="1400" b="0" kern="0" dirty="0">
                  <a:solidFill>
                    <a:schemeClr val="bg1"/>
                  </a:solidFill>
                </a:rPr>
                <a:t> SCIENCE</a:t>
              </a:r>
            </a:p>
          </p:txBody>
        </p:sp>
        <p:sp>
          <p:nvSpPr>
            <p:cNvPr id="67" name="Titre 1">
              <a:extLst>
                <a:ext uri="{FF2B5EF4-FFF2-40B4-BE49-F238E27FC236}">
                  <a16:creationId xmlns:a16="http://schemas.microsoft.com/office/drawing/2014/main" id="{D203786C-2B52-2762-BF96-487E020ABD3D}"/>
                </a:ext>
              </a:extLst>
            </p:cNvPr>
            <p:cNvSpPr txBox="1">
              <a:spLocks/>
            </p:cNvSpPr>
            <p:nvPr/>
          </p:nvSpPr>
          <p:spPr>
            <a:xfrm>
              <a:off x="6844081" y="3873462"/>
              <a:ext cx="1505354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eaLnBrk="1" hangingPunct="1">
                <a:defRPr sz="2000" b="1" i="0">
                  <a:solidFill>
                    <a:schemeClr val="tx1"/>
                  </a:solidFill>
                  <a:latin typeface="Aviano Future Black" pitchFamily="50" charset="0"/>
                  <a:ea typeface="+mj-ea"/>
                  <a:cs typeface="Arial"/>
                </a:defRPr>
              </a:lvl1pPr>
            </a:lstStyle>
            <a:p>
              <a:r>
                <a:rPr lang="en-US" sz="1400" b="0" kern="0" dirty="0">
                  <a:solidFill>
                    <a:schemeClr val="bg1"/>
                  </a:solidFill>
                </a:rPr>
                <a:t>Air quality</a:t>
              </a:r>
            </a:p>
          </p:txBody>
        </p:sp>
      </p:grp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728E962D-9F9E-4AD3-D89D-1756ABC9AA6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66209" y="6446122"/>
            <a:ext cx="259714" cy="196215"/>
          </a:xfrm>
        </p:spPr>
        <p:txBody>
          <a:bodyPr/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lang="fr-FR" spc="-5" smtClean="0"/>
              <a:t>2</a:t>
            </a:fld>
            <a:endParaRPr lang="fr-FR" spc="-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69586"/>
            <a:ext cx="6659116" cy="307777"/>
          </a:xfrm>
        </p:spPr>
        <p:txBody>
          <a:bodyPr/>
          <a:lstStyle/>
          <a:p>
            <a:r>
              <a:rPr lang="fr-FR" dirty="0">
                <a:solidFill>
                  <a:srgbClr val="EE8900"/>
                </a:solidFill>
              </a:rPr>
              <a:t>CIMEL</a:t>
            </a:r>
            <a:r>
              <a:rPr lang="fr-FR" dirty="0">
                <a:solidFill>
                  <a:srgbClr val="F5872B"/>
                </a:solidFill>
              </a:rPr>
              <a:t> </a:t>
            </a:r>
            <a:r>
              <a:rPr lang="fr-FR" dirty="0"/>
              <a:t>–</a:t>
            </a:r>
            <a:r>
              <a:rPr lang="fr-FR" dirty="0">
                <a:solidFill>
                  <a:srgbClr val="F5872B"/>
                </a:solidFill>
              </a:rPr>
              <a:t> </a:t>
            </a:r>
            <a:r>
              <a:rPr lang="fr-FR" dirty="0"/>
              <a:t>OUR </a:t>
            </a:r>
            <a:r>
              <a:rPr lang="fr-FR" dirty="0">
                <a:solidFill>
                  <a:srgbClr val="EE8900"/>
                </a:solidFill>
              </a:rPr>
              <a:t>PRODUCTS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92247" y="1177862"/>
            <a:ext cx="8530132" cy="553998"/>
          </a:xfrm>
        </p:spPr>
        <p:txBody>
          <a:bodyPr/>
          <a:lstStyle/>
          <a:p>
            <a:endParaRPr lang="fr-FR" u="sng"/>
          </a:p>
          <a:p>
            <a:endParaRPr lang="fr-FR" u="sng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lang="fr-FR" spc="-5" smtClean="0"/>
              <a:t>3</a:t>
            </a:fld>
            <a:endParaRPr lang="fr-FR" spc="-5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5B1673-456E-E764-1651-7FDC2A79D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254" y="359727"/>
            <a:ext cx="6646154" cy="324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4291DB-89ED-410B-9916-178256537B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8"/>
          <a:stretch/>
        </p:blipFill>
        <p:spPr>
          <a:xfrm>
            <a:off x="6951736" y="3597862"/>
            <a:ext cx="2192264" cy="32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B7041E-E4CE-B2B9-2789-C26D358162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263" y="3651837"/>
            <a:ext cx="3321473" cy="31710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57ACA9-5FA3-6111-C8E2-5E975229E483}"/>
              </a:ext>
            </a:extLst>
          </p:cNvPr>
          <p:cNvSpPr txBox="1"/>
          <p:nvPr/>
        </p:nvSpPr>
        <p:spPr>
          <a:xfrm>
            <a:off x="3557" y="577711"/>
            <a:ext cx="25535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EE8900"/>
                </a:solidFill>
              </a:rPr>
              <a:t>CE318-T</a:t>
            </a:r>
            <a:r>
              <a:rPr lang="en-US" dirty="0"/>
              <a:t> </a:t>
            </a:r>
            <a:r>
              <a:rPr lang="en-US" b="1" dirty="0">
                <a:solidFill>
                  <a:srgbClr val="EE8900"/>
                </a:solidFill>
              </a:rPr>
              <a:t>photometer </a:t>
            </a:r>
            <a:r>
              <a:rPr lang="en-US" dirty="0"/>
              <a:t>– standard AERONET instrument (&gt; 1500 in total in the world)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EE8900"/>
                </a:solidFill>
              </a:rPr>
              <a:t>CE376 LiDAR </a:t>
            </a:r>
            <a:r>
              <a:rPr lang="en-US" dirty="0"/>
              <a:t>– compact automatic low power lidar (ALC)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EE8900"/>
                </a:solidFill>
              </a:rPr>
              <a:t>AAMS / </a:t>
            </a:r>
            <a:r>
              <a:rPr lang="en-US" b="1" dirty="0" err="1">
                <a:solidFill>
                  <a:srgbClr val="EE8900"/>
                </a:solidFill>
              </a:rPr>
              <a:t>iAAMS</a:t>
            </a:r>
            <a:r>
              <a:rPr lang="en-US" b="1" dirty="0">
                <a:solidFill>
                  <a:srgbClr val="EE8900"/>
                </a:solidFill>
              </a:rPr>
              <a:t> </a:t>
            </a:r>
            <a:r>
              <a:rPr lang="en-US" dirty="0"/>
              <a:t>– synergy and software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107E00-2132-6DAE-FE4F-FAA4B014E067}"/>
              </a:ext>
            </a:extLst>
          </p:cNvPr>
          <p:cNvSpPr txBox="1"/>
          <p:nvPr/>
        </p:nvSpPr>
        <p:spPr>
          <a:xfrm>
            <a:off x="665820" y="3933056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EE8900"/>
                </a:solidFill>
              </a:rPr>
              <a:t>CE312 radiometer </a:t>
            </a:r>
            <a:r>
              <a:rPr lang="en-US" dirty="0"/>
              <a:t>– 4 to 6 thermal IR channels for brightness temperature measurements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EE8900"/>
                </a:solidFill>
              </a:rPr>
              <a:t>CE710 LiDAR </a:t>
            </a:r>
            <a:r>
              <a:rPr lang="en-US" dirty="0"/>
              <a:t>– Raman fluorescence high-power LiDAR (AHL)</a:t>
            </a:r>
          </a:p>
        </p:txBody>
      </p:sp>
    </p:spTree>
    <p:extLst>
      <p:ext uri="{BB962C8B-B14F-4D97-AF65-F5344CB8AC3E}">
        <p14:creationId xmlns:p14="http://schemas.microsoft.com/office/powerpoint/2010/main" val="4003547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1933956" y="3203829"/>
            <a:ext cx="1501140" cy="519113"/>
          </a:xfrm>
          <a:custGeom>
            <a:avLst/>
            <a:gdLst/>
            <a:ahLst/>
            <a:cxnLst/>
            <a:rect l="l" t="t" r="r" b="b"/>
            <a:pathLst>
              <a:path w="2001520" h="692150">
                <a:moveTo>
                  <a:pt x="2001012" y="0"/>
                </a:moveTo>
                <a:lnTo>
                  <a:pt x="0" y="0"/>
                </a:lnTo>
                <a:lnTo>
                  <a:pt x="0" y="691895"/>
                </a:lnTo>
                <a:lnTo>
                  <a:pt x="2001012" y="691895"/>
                </a:lnTo>
                <a:lnTo>
                  <a:pt x="2001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1750885" y="4446271"/>
            <a:ext cx="2301240" cy="819626"/>
          </a:xfrm>
          <a:custGeom>
            <a:avLst/>
            <a:gdLst/>
            <a:ahLst/>
            <a:cxnLst/>
            <a:rect l="l" t="t" r="r" b="b"/>
            <a:pathLst>
              <a:path w="3068320" h="1092835">
                <a:moveTo>
                  <a:pt x="3067812" y="0"/>
                </a:moveTo>
                <a:lnTo>
                  <a:pt x="0" y="0"/>
                </a:lnTo>
                <a:lnTo>
                  <a:pt x="0" y="1092708"/>
                </a:lnTo>
                <a:lnTo>
                  <a:pt x="3067812" y="1092708"/>
                </a:lnTo>
                <a:lnTo>
                  <a:pt x="30678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3938779" y="4946903"/>
            <a:ext cx="1871186" cy="519113"/>
          </a:xfrm>
          <a:custGeom>
            <a:avLst/>
            <a:gdLst/>
            <a:ahLst/>
            <a:cxnLst/>
            <a:rect l="l" t="t" r="r" b="b"/>
            <a:pathLst>
              <a:path w="2494915" h="692150">
                <a:moveTo>
                  <a:pt x="2494788" y="0"/>
                </a:moveTo>
                <a:lnTo>
                  <a:pt x="0" y="0"/>
                </a:lnTo>
                <a:lnTo>
                  <a:pt x="0" y="691895"/>
                </a:lnTo>
                <a:lnTo>
                  <a:pt x="2494788" y="691895"/>
                </a:lnTo>
                <a:lnTo>
                  <a:pt x="24947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5673851" y="4446271"/>
            <a:ext cx="2193608" cy="369569"/>
          </a:xfrm>
          <a:custGeom>
            <a:avLst/>
            <a:gdLst/>
            <a:ahLst/>
            <a:cxnLst/>
            <a:rect l="l" t="t" r="r" b="b"/>
            <a:pathLst>
              <a:path w="2924809" h="492760">
                <a:moveTo>
                  <a:pt x="2924556" y="0"/>
                </a:moveTo>
                <a:lnTo>
                  <a:pt x="0" y="0"/>
                </a:lnTo>
                <a:lnTo>
                  <a:pt x="0" y="492251"/>
                </a:lnTo>
                <a:lnTo>
                  <a:pt x="2924556" y="492251"/>
                </a:lnTo>
                <a:lnTo>
                  <a:pt x="29245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CAF3B671-FFB0-4619-F2BE-A5F806C92FD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492657" y="5691842"/>
            <a:ext cx="194786" cy="1320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685800" rtl="0" eaLnBrk="1" latinLnBrk="0" hangingPunct="1">
              <a:defRPr sz="900" b="1" i="0" kern="1200">
                <a:solidFill>
                  <a:srgbClr val="F08A20"/>
                </a:solidFill>
                <a:latin typeface="Arial"/>
                <a:ea typeface="+mn-ea"/>
                <a:cs typeface="Arial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">
              <a:lnSpc>
                <a:spcPts val="1069"/>
              </a:lnSpc>
            </a:pPr>
            <a:fld id="{81D60167-4931-47E6-BA6A-407CBD079E47}" type="slidenum">
              <a:rPr lang="fr-FR" spc="-4"/>
              <a:pPr marL="28575">
                <a:lnSpc>
                  <a:spcPts val="1069"/>
                </a:lnSpc>
              </a:pPr>
              <a:t>4</a:t>
            </a:fld>
            <a:endParaRPr lang="fr-FR" spc="-4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10A83E1-9B1F-2B21-6969-41AB9384BC9B}"/>
              </a:ext>
            </a:extLst>
          </p:cNvPr>
          <p:cNvSpPr txBox="1">
            <a:spLocks/>
          </p:cNvSpPr>
          <p:nvPr/>
        </p:nvSpPr>
        <p:spPr>
          <a:xfrm>
            <a:off x="2286000" y="69586"/>
            <a:ext cx="665911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eaLnBrk="1" hangingPunct="1">
              <a:defRPr sz="2000" b="1" i="0">
                <a:solidFill>
                  <a:schemeClr val="tx1"/>
                </a:solidFill>
                <a:latin typeface="Aviano Future Black" pitchFamily="50" charset="0"/>
                <a:ea typeface="+mj-ea"/>
                <a:cs typeface="Arial"/>
              </a:defRPr>
            </a:lvl1pPr>
          </a:lstStyle>
          <a:p>
            <a:r>
              <a:rPr lang="fr-FR" kern="0" dirty="0"/>
              <a:t>CIMEL – </a:t>
            </a:r>
            <a:r>
              <a:rPr lang="fr-FR" kern="0" dirty="0">
                <a:solidFill>
                  <a:srgbClr val="EE8900"/>
                </a:solidFill>
              </a:rPr>
              <a:t>PARTNERS</a:t>
            </a:r>
            <a:r>
              <a:rPr lang="fr-FR" kern="0" dirty="0"/>
              <a:t> </a:t>
            </a:r>
            <a:r>
              <a:rPr lang="fr-FR" kern="0" dirty="0" err="1"/>
              <a:t>ecosystem</a:t>
            </a:r>
            <a:endParaRPr lang="fr-FR" kern="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BA40207-995F-18D5-6BDA-06A2EDC7F472}"/>
              </a:ext>
            </a:extLst>
          </p:cNvPr>
          <p:cNvGrpSpPr/>
          <p:nvPr/>
        </p:nvGrpSpPr>
        <p:grpSpPr>
          <a:xfrm>
            <a:off x="1513598" y="501115"/>
            <a:ext cx="6776324" cy="5714834"/>
            <a:chOff x="1547665" y="723706"/>
            <a:chExt cx="6776324" cy="571483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7665" y="723706"/>
              <a:ext cx="6776324" cy="571483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358328" y="5074855"/>
              <a:ext cx="1306141" cy="521680"/>
            </a:xfrm>
            <a:custGeom>
              <a:avLst/>
              <a:gdLst/>
              <a:ahLst/>
              <a:cxnLst/>
              <a:rect l="l" t="t" r="r" b="b"/>
              <a:pathLst>
                <a:path w="2894329" h="492760">
                  <a:moveTo>
                    <a:pt x="2894076" y="0"/>
                  </a:moveTo>
                  <a:lnTo>
                    <a:pt x="0" y="0"/>
                  </a:lnTo>
                  <a:lnTo>
                    <a:pt x="0" y="492251"/>
                  </a:lnTo>
                  <a:lnTo>
                    <a:pt x="2894076" y="492251"/>
                  </a:lnTo>
                  <a:lnTo>
                    <a:pt x="28940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" name="object 6"/>
            <p:cNvSpPr/>
            <p:nvPr/>
          </p:nvSpPr>
          <p:spPr>
            <a:xfrm>
              <a:off x="1797755" y="1256998"/>
              <a:ext cx="1202561" cy="306362"/>
            </a:xfrm>
            <a:custGeom>
              <a:avLst/>
              <a:gdLst/>
              <a:ahLst/>
              <a:cxnLst/>
              <a:rect l="l" t="t" r="r" b="b"/>
              <a:pathLst>
                <a:path w="2298700" h="693419">
                  <a:moveTo>
                    <a:pt x="2298192" y="0"/>
                  </a:moveTo>
                  <a:lnTo>
                    <a:pt x="0" y="0"/>
                  </a:lnTo>
                  <a:lnTo>
                    <a:pt x="0" y="693420"/>
                  </a:lnTo>
                  <a:lnTo>
                    <a:pt x="2298192" y="693420"/>
                  </a:lnTo>
                  <a:lnTo>
                    <a:pt x="22981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0EE57AEA-02D5-E5E8-C32F-2BD32D420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050" y="5223177"/>
              <a:ext cx="902659" cy="531369"/>
            </a:xfrm>
            <a:prstGeom prst="rect">
              <a:avLst/>
            </a:prstGeom>
          </p:spPr>
        </p:pic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F1C4A38A-2132-5710-4B5D-B154B5490E87}"/>
                </a:ext>
              </a:extLst>
            </p:cNvPr>
            <p:cNvSpPr/>
            <p:nvPr/>
          </p:nvSpPr>
          <p:spPr>
            <a:xfrm>
              <a:off x="6620950" y="2988823"/>
              <a:ext cx="1703039" cy="734119"/>
            </a:xfrm>
            <a:custGeom>
              <a:avLst/>
              <a:gdLst/>
              <a:ahLst/>
              <a:cxnLst/>
              <a:rect l="l" t="t" r="r" b="b"/>
              <a:pathLst>
                <a:path w="2298700" h="693419">
                  <a:moveTo>
                    <a:pt x="2298192" y="0"/>
                  </a:moveTo>
                  <a:lnTo>
                    <a:pt x="0" y="0"/>
                  </a:lnTo>
                  <a:lnTo>
                    <a:pt x="0" y="693420"/>
                  </a:lnTo>
                  <a:lnTo>
                    <a:pt x="2298192" y="693420"/>
                  </a:lnTo>
                  <a:lnTo>
                    <a:pt x="22981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59702DB4-609D-42B9-8D4A-1D630931DF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612" y="2920684"/>
            <a:ext cx="820775" cy="459261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063068" y="2822141"/>
            <a:ext cx="1672388" cy="76062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94799" indent="-285750">
              <a:spcBef>
                <a:spcPts val="71"/>
              </a:spcBef>
              <a:buFont typeface="Wingdings" pitchFamily="2" charset="2"/>
              <a:buChar char="Ø"/>
              <a:tabLst>
                <a:tab pos="224314" algn="l"/>
                <a:tab pos="224790" algn="l"/>
              </a:tabLst>
            </a:pPr>
            <a:r>
              <a:rPr lang="en-US" sz="1600" b="1" spc="-8" dirty="0">
                <a:cs typeface="Arial"/>
              </a:rPr>
              <a:t>Innovative LIDAR research </a:t>
            </a:r>
          </a:p>
          <a:p>
            <a:pPr marL="9049">
              <a:spcBef>
                <a:spcPts val="71"/>
              </a:spcBef>
              <a:tabLst>
                <a:tab pos="224314" algn="l"/>
                <a:tab pos="224790" algn="l"/>
              </a:tabLst>
            </a:pPr>
            <a:r>
              <a:rPr lang="en-US" sz="1600" b="1" spc="-8" dirty="0">
                <a:cs typeface="Arial"/>
              </a:rPr>
              <a:t>       (O</a:t>
            </a:r>
            <a:r>
              <a:rPr lang="en-US" sz="1600" b="1" spc="-8" baseline="-25000" dirty="0">
                <a:cs typeface="Arial"/>
              </a:rPr>
              <a:t>3</a:t>
            </a:r>
            <a:r>
              <a:rPr lang="en-US" sz="1600" b="1" spc="-8" dirty="0">
                <a:cs typeface="Arial"/>
              </a:rPr>
              <a:t>, WV, HSRL)</a:t>
            </a:r>
            <a:endParaRPr sz="1600" dirty="0">
              <a:cs typeface="Arial"/>
            </a:endParaRPr>
          </a:p>
        </p:txBody>
      </p:sp>
      <p:sp>
        <p:nvSpPr>
          <p:cNvPr id="29" name="object 6">
            <a:extLst>
              <a:ext uri="{FF2B5EF4-FFF2-40B4-BE49-F238E27FC236}">
                <a16:creationId xmlns:a16="http://schemas.microsoft.com/office/drawing/2014/main" id="{FE1E7125-425E-D2D7-8B8A-5DF730ECA988}"/>
              </a:ext>
            </a:extLst>
          </p:cNvPr>
          <p:cNvSpPr/>
          <p:nvPr/>
        </p:nvSpPr>
        <p:spPr>
          <a:xfrm>
            <a:off x="6242629" y="887061"/>
            <a:ext cx="1056051" cy="734119"/>
          </a:xfrm>
          <a:custGeom>
            <a:avLst/>
            <a:gdLst/>
            <a:ahLst/>
            <a:cxnLst/>
            <a:rect l="l" t="t" r="r" b="b"/>
            <a:pathLst>
              <a:path w="2298700" h="693419">
                <a:moveTo>
                  <a:pt x="2298192" y="0"/>
                </a:moveTo>
                <a:lnTo>
                  <a:pt x="0" y="0"/>
                </a:lnTo>
                <a:lnTo>
                  <a:pt x="0" y="693420"/>
                </a:lnTo>
                <a:lnTo>
                  <a:pt x="2298192" y="693420"/>
                </a:lnTo>
                <a:lnTo>
                  <a:pt x="22981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17">
            <a:extLst>
              <a:ext uri="{FF2B5EF4-FFF2-40B4-BE49-F238E27FC236}">
                <a16:creationId xmlns:a16="http://schemas.microsoft.com/office/drawing/2014/main" id="{FED6D8A2-7C52-2995-6EFF-DA3E034EC8C2}"/>
              </a:ext>
            </a:extLst>
          </p:cNvPr>
          <p:cNvSpPr txBox="1"/>
          <p:nvPr/>
        </p:nvSpPr>
        <p:spPr>
          <a:xfrm>
            <a:off x="6714181" y="938040"/>
            <a:ext cx="2160240" cy="51440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94799" indent="-285750">
              <a:spcBef>
                <a:spcPts val="71"/>
              </a:spcBef>
              <a:buFont typeface="Wingdings" pitchFamily="2" charset="2"/>
              <a:buChar char="Ø"/>
              <a:tabLst>
                <a:tab pos="224314" algn="l"/>
                <a:tab pos="224790" algn="l"/>
              </a:tabLst>
            </a:pPr>
            <a:r>
              <a:rPr lang="en-US" sz="1600" b="1" spc="-8" dirty="0">
                <a:solidFill>
                  <a:srgbClr val="EE8900"/>
                </a:solidFill>
                <a:cs typeface="Arial"/>
              </a:rPr>
              <a:t>Data inversion</a:t>
            </a:r>
          </a:p>
          <a:p>
            <a:pPr marL="9049">
              <a:spcBef>
                <a:spcPts val="71"/>
              </a:spcBef>
              <a:tabLst>
                <a:tab pos="224314" algn="l"/>
                <a:tab pos="224790" algn="l"/>
              </a:tabLst>
            </a:pPr>
            <a:r>
              <a:rPr lang="en-US" sz="1600" b="1" spc="-8" dirty="0">
                <a:solidFill>
                  <a:srgbClr val="EE8900"/>
                </a:solidFill>
                <a:cs typeface="Arial"/>
              </a:rPr>
              <a:t>	  Integration in </a:t>
            </a:r>
            <a:r>
              <a:rPr lang="en-US" sz="1600" b="1" spc="-8" dirty="0" err="1">
                <a:solidFill>
                  <a:srgbClr val="EE8900"/>
                </a:solidFill>
                <a:cs typeface="Arial"/>
              </a:rPr>
              <a:t>iAAMS</a:t>
            </a:r>
            <a:endParaRPr sz="1600" dirty="0">
              <a:solidFill>
                <a:srgbClr val="EE8900"/>
              </a:solidFill>
              <a:cs typeface="Arial"/>
            </a:endParaRPr>
          </a:p>
        </p:txBody>
      </p:sp>
      <p:sp>
        <p:nvSpPr>
          <p:cNvPr id="32" name="object 16">
            <a:extLst>
              <a:ext uri="{FF2B5EF4-FFF2-40B4-BE49-F238E27FC236}">
                <a16:creationId xmlns:a16="http://schemas.microsoft.com/office/drawing/2014/main" id="{2249284E-D140-A82D-A14B-3BB4FA7842BA}"/>
              </a:ext>
            </a:extLst>
          </p:cNvPr>
          <p:cNvSpPr/>
          <p:nvPr/>
        </p:nvSpPr>
        <p:spPr>
          <a:xfrm>
            <a:off x="1929383" y="4877381"/>
            <a:ext cx="1925314" cy="521680"/>
          </a:xfrm>
          <a:custGeom>
            <a:avLst/>
            <a:gdLst/>
            <a:ahLst/>
            <a:cxnLst/>
            <a:rect l="l" t="t" r="r" b="b"/>
            <a:pathLst>
              <a:path w="2894329" h="492760">
                <a:moveTo>
                  <a:pt x="2894076" y="0"/>
                </a:moveTo>
                <a:lnTo>
                  <a:pt x="0" y="0"/>
                </a:lnTo>
                <a:lnTo>
                  <a:pt x="0" y="492251"/>
                </a:lnTo>
                <a:lnTo>
                  <a:pt x="2894076" y="492251"/>
                </a:lnTo>
                <a:lnTo>
                  <a:pt x="28940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5F6BC9D1-CA4E-B7F0-F266-301BD63BA67F}"/>
              </a:ext>
            </a:extLst>
          </p:cNvPr>
          <p:cNvSpPr txBox="1"/>
          <p:nvPr/>
        </p:nvSpPr>
        <p:spPr>
          <a:xfrm>
            <a:off x="948457" y="4757908"/>
            <a:ext cx="2646348" cy="76062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94799" indent="-285750">
              <a:spcBef>
                <a:spcPts val="71"/>
              </a:spcBef>
              <a:buFont typeface="Wingdings" pitchFamily="2" charset="2"/>
              <a:buChar char="Ø"/>
              <a:tabLst>
                <a:tab pos="224314" algn="l"/>
                <a:tab pos="224790" algn="l"/>
              </a:tabLst>
            </a:pPr>
            <a:r>
              <a:rPr lang="en-US" sz="1600" b="1" spc="-8" dirty="0">
                <a:solidFill>
                  <a:srgbClr val="EE8900"/>
                </a:solidFill>
                <a:cs typeface="Arial"/>
              </a:rPr>
              <a:t>CARS (Center for Aerosol Remote Sensing)</a:t>
            </a:r>
          </a:p>
          <a:p>
            <a:pPr marL="294799" indent="-285750">
              <a:spcBef>
                <a:spcPts val="71"/>
              </a:spcBef>
              <a:buFont typeface="Wingdings" pitchFamily="2" charset="2"/>
              <a:buChar char="Ø"/>
              <a:tabLst>
                <a:tab pos="224314" algn="l"/>
                <a:tab pos="224790" algn="l"/>
              </a:tabLst>
            </a:pPr>
            <a:r>
              <a:rPr lang="en-US" sz="1600" b="1" spc="-8" dirty="0">
                <a:solidFill>
                  <a:srgbClr val="EE8900"/>
                </a:solidFill>
                <a:cs typeface="Arial"/>
              </a:rPr>
              <a:t>Calibration / SOP</a:t>
            </a:r>
            <a:endParaRPr sz="1600" dirty="0">
              <a:solidFill>
                <a:srgbClr val="EE8900"/>
              </a:solidFill>
              <a:cs typeface="Arial"/>
            </a:endParaRPr>
          </a:p>
        </p:txBody>
      </p:sp>
      <p:sp>
        <p:nvSpPr>
          <p:cNvPr id="33" name="object 16">
            <a:extLst>
              <a:ext uri="{FF2B5EF4-FFF2-40B4-BE49-F238E27FC236}">
                <a16:creationId xmlns:a16="http://schemas.microsoft.com/office/drawing/2014/main" id="{70A96C7F-07B0-77F9-7E4E-7A25C640AAFE}"/>
              </a:ext>
            </a:extLst>
          </p:cNvPr>
          <p:cNvSpPr/>
          <p:nvPr/>
        </p:nvSpPr>
        <p:spPr>
          <a:xfrm flipV="1">
            <a:off x="4179662" y="5589240"/>
            <a:ext cx="819146" cy="519112"/>
          </a:xfrm>
          <a:custGeom>
            <a:avLst/>
            <a:gdLst/>
            <a:ahLst/>
            <a:cxnLst/>
            <a:rect l="l" t="t" r="r" b="b"/>
            <a:pathLst>
              <a:path w="2894329" h="492760">
                <a:moveTo>
                  <a:pt x="2894076" y="0"/>
                </a:moveTo>
                <a:lnTo>
                  <a:pt x="0" y="0"/>
                </a:lnTo>
                <a:lnTo>
                  <a:pt x="0" y="492251"/>
                </a:lnTo>
                <a:lnTo>
                  <a:pt x="2894076" y="492251"/>
                </a:lnTo>
                <a:lnTo>
                  <a:pt x="28940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object 16">
            <a:extLst>
              <a:ext uri="{FF2B5EF4-FFF2-40B4-BE49-F238E27FC236}">
                <a16:creationId xmlns:a16="http://schemas.microsoft.com/office/drawing/2014/main" id="{81516A59-1DB9-B570-7372-9EC116AF6DBA}"/>
              </a:ext>
            </a:extLst>
          </p:cNvPr>
          <p:cNvSpPr/>
          <p:nvPr/>
        </p:nvSpPr>
        <p:spPr>
          <a:xfrm flipV="1">
            <a:off x="4902230" y="5589240"/>
            <a:ext cx="1181938" cy="461403"/>
          </a:xfrm>
          <a:custGeom>
            <a:avLst/>
            <a:gdLst/>
            <a:ahLst/>
            <a:cxnLst/>
            <a:rect l="l" t="t" r="r" b="b"/>
            <a:pathLst>
              <a:path w="2894329" h="492760">
                <a:moveTo>
                  <a:pt x="2894076" y="0"/>
                </a:moveTo>
                <a:lnTo>
                  <a:pt x="0" y="0"/>
                </a:lnTo>
                <a:lnTo>
                  <a:pt x="0" y="492251"/>
                </a:lnTo>
                <a:lnTo>
                  <a:pt x="2894076" y="492251"/>
                </a:lnTo>
                <a:lnTo>
                  <a:pt x="28940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8" name="object 17">
            <a:extLst>
              <a:ext uri="{FF2B5EF4-FFF2-40B4-BE49-F238E27FC236}">
                <a16:creationId xmlns:a16="http://schemas.microsoft.com/office/drawing/2014/main" id="{6E31A423-CF32-DA31-C32E-FB49B6C51717}"/>
              </a:ext>
            </a:extLst>
          </p:cNvPr>
          <p:cNvSpPr txBox="1"/>
          <p:nvPr/>
        </p:nvSpPr>
        <p:spPr>
          <a:xfrm>
            <a:off x="4241771" y="5604238"/>
            <a:ext cx="2193608" cy="51440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94799" indent="-285750">
              <a:spcBef>
                <a:spcPts val="71"/>
              </a:spcBef>
              <a:buFont typeface="Wingdings" pitchFamily="2" charset="2"/>
              <a:buChar char="Ø"/>
              <a:tabLst>
                <a:tab pos="224314" algn="l"/>
                <a:tab pos="224790" algn="l"/>
              </a:tabLst>
            </a:pPr>
            <a:r>
              <a:rPr lang="en-US" sz="1600" b="1" spc="-8" dirty="0">
                <a:cs typeface="Arial"/>
              </a:rPr>
              <a:t>Master calibration</a:t>
            </a:r>
          </a:p>
          <a:p>
            <a:pPr marL="294799" indent="-285750">
              <a:spcBef>
                <a:spcPts val="71"/>
              </a:spcBef>
              <a:buFont typeface="Wingdings" pitchFamily="2" charset="2"/>
              <a:buChar char="Ø"/>
              <a:tabLst>
                <a:tab pos="224314" algn="l"/>
                <a:tab pos="224790" algn="l"/>
              </a:tabLst>
            </a:pPr>
            <a:r>
              <a:rPr lang="en-US" sz="1600" b="1" spc="-8" dirty="0">
                <a:cs typeface="Arial"/>
              </a:rPr>
              <a:t>WMO standardization</a:t>
            </a:r>
            <a:endParaRPr sz="1600" dirty="0">
              <a:cs typeface="Arial"/>
            </a:endParaRPr>
          </a:p>
        </p:txBody>
      </p:sp>
      <p:sp>
        <p:nvSpPr>
          <p:cNvPr id="39" name="object 6">
            <a:extLst>
              <a:ext uri="{FF2B5EF4-FFF2-40B4-BE49-F238E27FC236}">
                <a16:creationId xmlns:a16="http://schemas.microsoft.com/office/drawing/2014/main" id="{AA1272EA-6804-8BCD-849B-5622356081F2}"/>
              </a:ext>
            </a:extLst>
          </p:cNvPr>
          <p:cNvSpPr/>
          <p:nvPr/>
        </p:nvSpPr>
        <p:spPr>
          <a:xfrm>
            <a:off x="1379987" y="3016495"/>
            <a:ext cx="1056051" cy="734119"/>
          </a:xfrm>
          <a:custGeom>
            <a:avLst/>
            <a:gdLst/>
            <a:ahLst/>
            <a:cxnLst/>
            <a:rect l="l" t="t" r="r" b="b"/>
            <a:pathLst>
              <a:path w="2298700" h="693419">
                <a:moveTo>
                  <a:pt x="2298192" y="0"/>
                </a:moveTo>
                <a:lnTo>
                  <a:pt x="0" y="0"/>
                </a:lnTo>
                <a:lnTo>
                  <a:pt x="0" y="693420"/>
                </a:lnTo>
                <a:lnTo>
                  <a:pt x="2298192" y="693420"/>
                </a:lnTo>
                <a:lnTo>
                  <a:pt x="22981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0" name="object 17">
            <a:extLst>
              <a:ext uri="{FF2B5EF4-FFF2-40B4-BE49-F238E27FC236}">
                <a16:creationId xmlns:a16="http://schemas.microsoft.com/office/drawing/2014/main" id="{09078A23-0A40-05EE-806B-0AB8240A8F0F}"/>
              </a:ext>
            </a:extLst>
          </p:cNvPr>
          <p:cNvSpPr txBox="1"/>
          <p:nvPr/>
        </p:nvSpPr>
        <p:spPr>
          <a:xfrm>
            <a:off x="320071" y="2931269"/>
            <a:ext cx="2253444" cy="77344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94799" indent="-285750">
              <a:spcBef>
                <a:spcPts val="71"/>
              </a:spcBef>
              <a:buFont typeface="Wingdings" pitchFamily="2" charset="2"/>
              <a:buChar char="Ø"/>
              <a:tabLst>
                <a:tab pos="224314" algn="l"/>
                <a:tab pos="224790" algn="l"/>
              </a:tabLst>
            </a:pPr>
            <a:r>
              <a:rPr lang="en-US" sz="1600" b="1" spc="-8" dirty="0">
                <a:cs typeface="Arial"/>
              </a:rPr>
              <a:t>AERONET</a:t>
            </a:r>
          </a:p>
          <a:p>
            <a:pPr marL="294799" indent="-285750">
              <a:spcBef>
                <a:spcPts val="71"/>
              </a:spcBef>
              <a:buFont typeface="Wingdings" pitchFamily="2" charset="2"/>
              <a:buChar char="Ø"/>
              <a:tabLst>
                <a:tab pos="224314" algn="l"/>
                <a:tab pos="224790" algn="l"/>
              </a:tabLst>
            </a:pPr>
            <a:r>
              <a:rPr lang="en-US" sz="1600" b="1" spc="-8" dirty="0">
                <a:cs typeface="Arial"/>
              </a:rPr>
              <a:t>Network instrument</a:t>
            </a:r>
          </a:p>
          <a:p>
            <a:pPr marL="294799" indent="-285750">
              <a:spcBef>
                <a:spcPts val="71"/>
              </a:spcBef>
              <a:buFont typeface="Wingdings" pitchFamily="2" charset="2"/>
              <a:buChar char="Ø"/>
              <a:tabLst>
                <a:tab pos="224314" algn="l"/>
                <a:tab pos="224790" algn="l"/>
              </a:tabLst>
            </a:pPr>
            <a:r>
              <a:rPr lang="en-US" sz="1600" b="1" spc="-8" dirty="0">
                <a:cs typeface="Arial"/>
              </a:rPr>
              <a:t>Photometer evolutions</a:t>
            </a:r>
          </a:p>
        </p:txBody>
      </p:sp>
      <p:sp>
        <p:nvSpPr>
          <p:cNvPr id="40" name="object 17">
            <a:extLst>
              <a:ext uri="{FF2B5EF4-FFF2-40B4-BE49-F238E27FC236}">
                <a16:creationId xmlns:a16="http://schemas.microsoft.com/office/drawing/2014/main" id="{F4DA3C94-EAB5-C1DA-1592-E37727F42960}"/>
              </a:ext>
            </a:extLst>
          </p:cNvPr>
          <p:cNvSpPr txBox="1"/>
          <p:nvPr/>
        </p:nvSpPr>
        <p:spPr>
          <a:xfrm>
            <a:off x="6573167" y="4813920"/>
            <a:ext cx="2219195" cy="76062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94799" indent="-285750">
              <a:spcBef>
                <a:spcPts val="71"/>
              </a:spcBef>
              <a:buFont typeface="Wingdings" pitchFamily="2" charset="2"/>
              <a:buChar char="Ø"/>
              <a:tabLst>
                <a:tab pos="224314" algn="l"/>
                <a:tab pos="224790" algn="l"/>
              </a:tabLst>
            </a:pPr>
            <a:r>
              <a:rPr lang="en-US" sz="1600" b="1" spc="-8" dirty="0">
                <a:solidFill>
                  <a:srgbClr val="EE8900"/>
                </a:solidFill>
                <a:cs typeface="Arial"/>
              </a:rPr>
              <a:t>Optical technology (non-linear)</a:t>
            </a:r>
          </a:p>
          <a:p>
            <a:pPr marL="294799" indent="-285750">
              <a:spcBef>
                <a:spcPts val="71"/>
              </a:spcBef>
              <a:buFont typeface="Wingdings" pitchFamily="2" charset="2"/>
              <a:buChar char="Ø"/>
              <a:tabLst>
                <a:tab pos="224314" algn="l"/>
                <a:tab pos="224790" algn="l"/>
              </a:tabLst>
            </a:pPr>
            <a:r>
              <a:rPr lang="en-US" sz="1600" b="1" spc="-8" dirty="0">
                <a:solidFill>
                  <a:srgbClr val="EE8900"/>
                </a:solidFill>
                <a:cs typeface="Arial"/>
              </a:rPr>
              <a:t>Industrial applications</a:t>
            </a:r>
            <a:endParaRPr sz="1600" dirty="0">
              <a:solidFill>
                <a:srgbClr val="EE8900"/>
              </a:solidFill>
              <a:cs typeface="Arial"/>
            </a:endParaRPr>
          </a:p>
        </p:txBody>
      </p:sp>
      <p:sp>
        <p:nvSpPr>
          <p:cNvPr id="41" name="object 17">
            <a:extLst>
              <a:ext uri="{FF2B5EF4-FFF2-40B4-BE49-F238E27FC236}">
                <a16:creationId xmlns:a16="http://schemas.microsoft.com/office/drawing/2014/main" id="{C408C8D0-2592-5244-A030-3CB92692878A}"/>
              </a:ext>
            </a:extLst>
          </p:cNvPr>
          <p:cNvSpPr txBox="1"/>
          <p:nvPr/>
        </p:nvSpPr>
        <p:spPr>
          <a:xfrm>
            <a:off x="659639" y="952742"/>
            <a:ext cx="2371361" cy="77344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94799" indent="-285750">
              <a:spcBef>
                <a:spcPts val="71"/>
              </a:spcBef>
              <a:buFont typeface="Wingdings" pitchFamily="2" charset="2"/>
              <a:buChar char="Ø"/>
              <a:tabLst>
                <a:tab pos="224314" algn="l"/>
                <a:tab pos="224790" algn="l"/>
              </a:tabLst>
            </a:pPr>
            <a:r>
              <a:rPr lang="en-US" sz="1600" b="1" spc="-8" dirty="0">
                <a:solidFill>
                  <a:srgbClr val="EE8900"/>
                </a:solidFill>
                <a:cs typeface="Arial"/>
              </a:rPr>
              <a:t>Instrumental synergies</a:t>
            </a:r>
          </a:p>
          <a:p>
            <a:pPr marL="294799" indent="-285750">
              <a:spcBef>
                <a:spcPts val="71"/>
              </a:spcBef>
              <a:buFont typeface="Wingdings" pitchFamily="2" charset="2"/>
              <a:buChar char="Ø"/>
              <a:tabLst>
                <a:tab pos="224314" algn="l"/>
                <a:tab pos="224790" algn="l"/>
              </a:tabLst>
            </a:pPr>
            <a:r>
              <a:rPr lang="en-US" sz="1600" b="1" spc="-8" dirty="0">
                <a:solidFill>
                  <a:srgbClr val="EE8900"/>
                </a:solidFill>
                <a:cs typeface="Arial"/>
              </a:rPr>
              <a:t>Mobile observations</a:t>
            </a:r>
          </a:p>
          <a:p>
            <a:pPr marL="294799" indent="-285750">
              <a:spcBef>
                <a:spcPts val="71"/>
              </a:spcBef>
              <a:buFont typeface="Wingdings" pitchFamily="2" charset="2"/>
              <a:buChar char="Ø"/>
              <a:tabLst>
                <a:tab pos="224314" algn="l"/>
                <a:tab pos="224790" algn="l"/>
              </a:tabLst>
            </a:pPr>
            <a:r>
              <a:rPr lang="en-US" sz="1600" b="1" spc="-8" dirty="0">
                <a:solidFill>
                  <a:srgbClr val="EE8900"/>
                </a:solidFill>
                <a:cs typeface="Arial"/>
              </a:rPr>
              <a:t>Scientific dissemination</a:t>
            </a:r>
            <a:endParaRPr sz="1600" dirty="0">
              <a:solidFill>
                <a:srgbClr val="EE8900"/>
              </a:solidFill>
              <a:cs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D580C37-5350-F182-371A-36E6D7C28F64}"/>
              </a:ext>
            </a:extLst>
          </p:cNvPr>
          <p:cNvSpPr txBox="1"/>
          <p:nvPr/>
        </p:nvSpPr>
        <p:spPr bwMode="auto">
          <a:xfrm>
            <a:off x="785717" y="6373212"/>
            <a:ext cx="224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https://www.cimel.fr/</a:t>
            </a:r>
            <a:endParaRPr lang="en-GB" dirty="0"/>
          </a:p>
        </p:txBody>
      </p:sp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9154B2B0-D809-90C3-5A08-F7AF747E42BB}"/>
              </a:ext>
            </a:extLst>
          </p:cNvPr>
          <p:cNvSpPr txBox="1">
            <a:spLocks/>
          </p:cNvSpPr>
          <p:nvPr/>
        </p:nvSpPr>
        <p:spPr>
          <a:xfrm>
            <a:off x="4466209" y="6446122"/>
            <a:ext cx="259714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b="1" i="0" kern="1200">
                <a:solidFill>
                  <a:srgbClr val="F08A20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lang="fr-FR" spc="-5" smtClean="0"/>
              <a:pPr marL="38100">
                <a:lnSpc>
                  <a:spcPts val="1425"/>
                </a:lnSpc>
              </a:pPr>
              <a:t>4</a:t>
            </a:fld>
            <a:endParaRPr lang="fr-FR" spc="-5" dirty="0"/>
          </a:p>
        </p:txBody>
      </p:sp>
    </p:spTree>
    <p:extLst>
      <p:ext uri="{BB962C8B-B14F-4D97-AF65-F5344CB8AC3E}">
        <p14:creationId xmlns:p14="http://schemas.microsoft.com/office/powerpoint/2010/main" val="1390652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77804" y="77143"/>
            <a:ext cx="6659116" cy="615553"/>
          </a:xfrm>
        </p:spPr>
        <p:txBody>
          <a:bodyPr/>
          <a:lstStyle/>
          <a:p>
            <a:pPr algn="l"/>
            <a:r>
              <a:rPr lang="fr-FR" dirty="0">
                <a:solidFill>
                  <a:srgbClr val="F5872B"/>
                </a:solidFill>
              </a:rPr>
              <a:t>CE376</a:t>
            </a:r>
            <a:r>
              <a:rPr lang="fr-FR" dirty="0"/>
              <a:t> DUAL-WAVELENGTH</a:t>
            </a:r>
            <a:br>
              <a:rPr lang="fr-FR" dirty="0"/>
            </a:br>
            <a:r>
              <a:rPr lang="fr-FR" dirty="0"/>
              <a:t>             DEPOLARIZATION LIDAR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6933" y="1059561"/>
            <a:ext cx="8530132" cy="553998"/>
          </a:xfrm>
        </p:spPr>
        <p:txBody>
          <a:bodyPr/>
          <a:lstStyle/>
          <a:p>
            <a:endParaRPr lang="fr-FR" u="sng"/>
          </a:p>
          <a:p>
            <a:endParaRPr lang="fr-FR" u="sng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lang="fr-FR" spc="-5" smtClean="0"/>
              <a:t>5</a:t>
            </a:fld>
            <a:endParaRPr lang="fr-FR" spc="-5" dirty="0"/>
          </a:p>
        </p:txBody>
      </p:sp>
      <p:pic>
        <p:nvPicPr>
          <p:cNvPr id="4" name="Image 10">
            <a:extLst>
              <a:ext uri="{FF2B5EF4-FFF2-40B4-BE49-F238E27FC236}">
                <a16:creationId xmlns:a16="http://schemas.microsoft.com/office/drawing/2014/main" id="{34F254E4-223D-9048-CE6B-033702811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37" y="616296"/>
            <a:ext cx="2304256" cy="2973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A37208-4F62-4362-96FE-D41EB6603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7" t="13706" r="27601" b="7989"/>
          <a:stretch/>
        </p:blipFill>
        <p:spPr>
          <a:xfrm>
            <a:off x="3165729" y="616295"/>
            <a:ext cx="2799184" cy="2973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4BEAAE-6837-034F-7389-074F5F57F1FF}"/>
              </a:ext>
            </a:extLst>
          </p:cNvPr>
          <p:cNvSpPr txBox="1"/>
          <p:nvPr/>
        </p:nvSpPr>
        <p:spPr>
          <a:xfrm>
            <a:off x="104157" y="3933380"/>
            <a:ext cx="26990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Size: </a:t>
            </a:r>
            <a:r>
              <a:rPr lang="en-US" sz="1800" dirty="0">
                <a:solidFill>
                  <a:srgbClr val="EE89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71 x 46 x 69 cm </a:t>
            </a:r>
            <a:endParaRPr lang="en-FR" dirty="0">
              <a:solidFill>
                <a:srgbClr val="EE89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Weight: </a:t>
            </a:r>
            <a:r>
              <a:rPr lang="en-FR" dirty="0">
                <a:solidFill>
                  <a:srgbClr val="F5872B"/>
                </a:solidFill>
              </a:rPr>
              <a:t>35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Continuous, </a:t>
            </a:r>
            <a:r>
              <a:rPr lang="en-FR" dirty="0">
                <a:solidFill>
                  <a:srgbClr val="F5872B"/>
                </a:solidFill>
              </a:rPr>
              <a:t>24/7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Autonomous, </a:t>
            </a:r>
            <a:r>
              <a:rPr lang="en-FR" dirty="0">
                <a:solidFill>
                  <a:srgbClr val="F5872B"/>
                </a:solidFill>
              </a:rPr>
              <a:t>turn-key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EE8900"/>
                </a:solidFill>
              </a:rPr>
              <a:t>Eye-safe</a:t>
            </a:r>
            <a:r>
              <a:rPr lang="en-FR" dirty="0"/>
              <a:t>, 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IEC 60825-1 compliant</a:t>
            </a:r>
            <a:endParaRPr lang="en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EE8900"/>
                </a:solidFill>
              </a:rPr>
              <a:t>No consummables </a:t>
            </a:r>
            <a:r>
              <a:rPr lang="en-FR" dirty="0"/>
              <a:t>needed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32A758-CE8F-0400-DFB0-17791DF92F8C}"/>
              </a:ext>
            </a:extLst>
          </p:cNvPr>
          <p:cNvSpPr txBox="1"/>
          <p:nvPr/>
        </p:nvSpPr>
        <p:spPr>
          <a:xfrm>
            <a:off x="3025386" y="3585816"/>
            <a:ext cx="32403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EE8900"/>
                </a:solidFill>
              </a:rPr>
              <a:t>532 nm </a:t>
            </a:r>
            <a:r>
              <a:rPr lang="en-FR" dirty="0"/>
              <a:t>Nd:YAG laser</a:t>
            </a:r>
          </a:p>
          <a:p>
            <a:r>
              <a:rPr lang="en-FR" dirty="0"/>
              <a:t>      29 mW, 6 µJ, 4.7 kHz, 0.2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EE8900"/>
                </a:solidFill>
              </a:rPr>
              <a:t>808 nm </a:t>
            </a:r>
            <a:r>
              <a:rPr lang="en-FR" dirty="0"/>
              <a:t>diode laser</a:t>
            </a:r>
          </a:p>
          <a:p>
            <a:r>
              <a:rPr lang="en-FR" dirty="0"/>
              <a:t>      20 mW, 4 µJ, 4.7 kHz, 0.6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F5872B"/>
                </a:solidFill>
              </a:rPr>
              <a:t>Depolarization</a:t>
            </a:r>
            <a:r>
              <a:rPr lang="en-FR" dirty="0"/>
              <a:t>: 532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</a:t>
            </a:r>
            <a:r>
              <a:rPr lang="en-FR" dirty="0"/>
              <a:t>OV (E/R): </a:t>
            </a:r>
            <a:r>
              <a:rPr lang="en-FR" dirty="0">
                <a:solidFill>
                  <a:srgbClr val="EE8900"/>
                </a:solidFill>
              </a:rPr>
              <a:t>420/550 µrad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EE8900"/>
                </a:solidFill>
              </a:rPr>
              <a:t>O</a:t>
            </a:r>
            <a:r>
              <a:rPr lang="en-GB" dirty="0">
                <a:solidFill>
                  <a:srgbClr val="EE8900"/>
                </a:solidFill>
              </a:rPr>
              <a:t>n</a:t>
            </a:r>
            <a:r>
              <a:rPr lang="en-FR" dirty="0">
                <a:solidFill>
                  <a:srgbClr val="EE8900"/>
                </a:solidFill>
              </a:rPr>
              <a:t>e-block</a:t>
            </a:r>
            <a:r>
              <a:rPr lang="en-FR" dirty="0"/>
              <a:t> E/R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Detection by </a:t>
            </a:r>
            <a:r>
              <a:rPr lang="en-FR" dirty="0">
                <a:solidFill>
                  <a:srgbClr val="EE8900"/>
                </a:solidFill>
              </a:rPr>
              <a:t>APD</a:t>
            </a:r>
            <a:r>
              <a:rPr lang="en-FR" dirty="0"/>
              <a:t>: 532 nm parallel/cross, 808 nm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A88227-BB1B-5B3A-6ACB-6169DA1C647D}"/>
              </a:ext>
            </a:extLst>
          </p:cNvPr>
          <p:cNvCxnSpPr>
            <a:cxnSpLocks/>
          </p:cNvCxnSpPr>
          <p:nvPr/>
        </p:nvCxnSpPr>
        <p:spPr>
          <a:xfrm>
            <a:off x="2987824" y="804120"/>
            <a:ext cx="0" cy="52141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4BB9D9-47B2-1128-BD2A-1A1A8C09E3D6}"/>
              </a:ext>
            </a:extLst>
          </p:cNvPr>
          <p:cNvCxnSpPr>
            <a:cxnSpLocks/>
          </p:cNvCxnSpPr>
          <p:nvPr/>
        </p:nvCxnSpPr>
        <p:spPr>
          <a:xfrm>
            <a:off x="6156176" y="836712"/>
            <a:ext cx="0" cy="512412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">
            <a:extLst>
              <a:ext uri="{FF2B5EF4-FFF2-40B4-BE49-F238E27FC236}">
                <a16:creationId xmlns:a16="http://schemas.microsoft.com/office/drawing/2014/main" id="{C85E7048-D552-B468-C2CF-CCA66502C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107261" y="1075613"/>
            <a:ext cx="3488976" cy="25703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B89940-F7C3-3229-BDB7-990386124C05}"/>
              </a:ext>
            </a:extLst>
          </p:cNvPr>
          <p:cNvSpPr txBox="1"/>
          <p:nvPr/>
        </p:nvSpPr>
        <p:spPr>
          <a:xfrm>
            <a:off x="6228183" y="4173178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overlap: </a:t>
            </a:r>
            <a:r>
              <a:rPr lang="en-US" dirty="0">
                <a:solidFill>
                  <a:srgbClr val="EE8900"/>
                </a:solidFill>
              </a:rPr>
              <a:t>500 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Altitude range 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en-US" b="0" i="0" u="sng" strike="noStrike" dirty="0">
                <a:solidFill>
                  <a:srgbClr val="000000"/>
                </a:solidFill>
                <a:effectLst/>
              </a:rPr>
              <a:t>AOD = 0.3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) 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at 532 nm</a:t>
            </a: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     night: 20 km / </a:t>
            </a:r>
            <a:r>
              <a:rPr lang="en-US" b="0" i="0" u="none" strike="noStrike" dirty="0">
                <a:solidFill>
                  <a:srgbClr val="EE8900"/>
                </a:solidFill>
                <a:effectLst/>
              </a:rPr>
              <a:t>day: 6 km</a:t>
            </a: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at 808 nm </a:t>
            </a: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     night: 10 km</a:t>
            </a:r>
            <a:r>
              <a:rPr lang="en-US" dirty="0">
                <a:solidFill>
                  <a:srgbClr val="000000"/>
                </a:solidFill>
              </a:rPr>
              <a:t> /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u="none" strike="noStrike" dirty="0">
                <a:solidFill>
                  <a:srgbClr val="EE8900"/>
                </a:solidFill>
                <a:effectLst/>
              </a:rPr>
              <a:t>day: 4 km</a:t>
            </a:r>
          </a:p>
        </p:txBody>
      </p:sp>
    </p:spTree>
    <p:extLst>
      <p:ext uri="{BB962C8B-B14F-4D97-AF65-F5344CB8AC3E}">
        <p14:creationId xmlns:p14="http://schemas.microsoft.com/office/powerpoint/2010/main" val="2838803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5702" y="79105"/>
            <a:ext cx="6858000" cy="615553"/>
          </a:xfrm>
        </p:spPr>
        <p:txBody>
          <a:bodyPr/>
          <a:lstStyle/>
          <a:p>
            <a:r>
              <a:rPr lang="fr-FR" dirty="0">
                <a:solidFill>
                  <a:srgbClr val="F5872B"/>
                </a:solidFill>
              </a:rPr>
              <a:t>CE376 </a:t>
            </a:r>
            <a:r>
              <a:rPr lang="fr-FR" dirty="0"/>
              <a:t>– CONTINUOUS OBSERVATIONS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lang="fr-FR" spc="-5" smtClean="0"/>
              <a:t>6</a:t>
            </a:fld>
            <a:endParaRPr lang="fr-FR" spc="-5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61C0A1-4474-9F1E-039D-E344D2FA5AC9}"/>
              </a:ext>
            </a:extLst>
          </p:cNvPr>
          <p:cNvSpPr txBox="1"/>
          <p:nvPr/>
        </p:nvSpPr>
        <p:spPr>
          <a:xfrm>
            <a:off x="72598" y="5445224"/>
            <a:ext cx="899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 lidar measurements are valuable to </a:t>
            </a:r>
            <a:r>
              <a:rPr lang="en-US" dirty="0">
                <a:solidFill>
                  <a:srgbClr val="F5872B"/>
                </a:solidFill>
              </a:rPr>
              <a:t>detect aerosol events </a:t>
            </a:r>
            <a:r>
              <a:rPr lang="en-US" dirty="0"/>
              <a:t>above one station</a:t>
            </a:r>
          </a:p>
        </p:txBody>
      </p:sp>
      <p:pic>
        <p:nvPicPr>
          <p:cNvPr id="10" name="Image 5">
            <a:extLst>
              <a:ext uri="{FF2B5EF4-FFF2-40B4-BE49-F238E27FC236}">
                <a16:creationId xmlns:a16="http://schemas.microsoft.com/office/drawing/2014/main" id="{E98E18F4-4A80-CD6A-6134-61F9F012C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" t="1012" r="2927" b="-108"/>
          <a:stretch/>
        </p:blipFill>
        <p:spPr>
          <a:xfrm>
            <a:off x="75149" y="627102"/>
            <a:ext cx="8993702" cy="481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89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5702" y="79105"/>
            <a:ext cx="6858000" cy="615553"/>
          </a:xfrm>
        </p:spPr>
        <p:txBody>
          <a:bodyPr/>
          <a:lstStyle/>
          <a:p>
            <a:r>
              <a:rPr lang="fr-FR" dirty="0">
                <a:solidFill>
                  <a:srgbClr val="F5872B"/>
                </a:solidFill>
              </a:rPr>
              <a:t>CE376 </a:t>
            </a:r>
            <a:r>
              <a:rPr lang="fr-FR" dirty="0"/>
              <a:t>– CONTINUOUS OBSERVATIONS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lang="fr-FR" spc="-5" smtClean="0"/>
              <a:t>7</a:t>
            </a:fld>
            <a:endParaRPr lang="fr-FR" spc="-5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61C0A1-4474-9F1E-039D-E344D2FA5AC9}"/>
              </a:ext>
            </a:extLst>
          </p:cNvPr>
          <p:cNvSpPr txBox="1"/>
          <p:nvPr/>
        </p:nvSpPr>
        <p:spPr>
          <a:xfrm>
            <a:off x="72598" y="5445224"/>
            <a:ext cx="8993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 lidar measurements are valuable to </a:t>
            </a:r>
            <a:r>
              <a:rPr lang="en-US" dirty="0">
                <a:solidFill>
                  <a:srgbClr val="F5872B"/>
                </a:solidFill>
              </a:rPr>
              <a:t>detect aerosol events </a:t>
            </a:r>
            <a:r>
              <a:rPr lang="en-US" dirty="0"/>
              <a:t>above one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Depolarization and 2-wavelengths help </a:t>
            </a:r>
            <a:r>
              <a:rPr lang="en-US" dirty="0">
                <a:solidFill>
                  <a:srgbClr val="F5872B"/>
                </a:solidFill>
              </a:rPr>
              <a:t>identify aerosol types</a:t>
            </a:r>
            <a:r>
              <a:rPr lang="en-US" dirty="0"/>
              <a:t> (dust, smoke, clouds etc.) </a:t>
            </a:r>
            <a:endParaRPr lang="en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R" dirty="0"/>
          </a:p>
        </p:txBody>
      </p:sp>
      <p:pic>
        <p:nvPicPr>
          <p:cNvPr id="10" name="Image 5">
            <a:extLst>
              <a:ext uri="{FF2B5EF4-FFF2-40B4-BE49-F238E27FC236}">
                <a16:creationId xmlns:a16="http://schemas.microsoft.com/office/drawing/2014/main" id="{E98E18F4-4A80-CD6A-6134-61F9F012C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" t="1012" r="2927" b="-108"/>
          <a:stretch/>
        </p:blipFill>
        <p:spPr>
          <a:xfrm>
            <a:off x="75149" y="627102"/>
            <a:ext cx="8993702" cy="4818122"/>
          </a:xfrm>
          <a:prstGeom prst="rect">
            <a:avLst/>
          </a:prstGeom>
        </p:spPr>
      </p:pic>
      <p:sp>
        <p:nvSpPr>
          <p:cNvPr id="11" name="Ellipse 11">
            <a:extLst>
              <a:ext uri="{FF2B5EF4-FFF2-40B4-BE49-F238E27FC236}">
                <a16:creationId xmlns:a16="http://schemas.microsoft.com/office/drawing/2014/main" id="{525586E2-EBC3-FED4-FE68-5A62FC2E6CB3}"/>
              </a:ext>
            </a:extLst>
          </p:cNvPr>
          <p:cNvSpPr/>
          <p:nvPr/>
        </p:nvSpPr>
        <p:spPr>
          <a:xfrm>
            <a:off x="6660232" y="980728"/>
            <a:ext cx="1792514" cy="37169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6260264-0A7B-B491-DD07-47181CA10920}"/>
              </a:ext>
            </a:extLst>
          </p:cNvPr>
          <p:cNvSpPr/>
          <p:nvPr/>
        </p:nvSpPr>
        <p:spPr>
          <a:xfrm>
            <a:off x="1115616" y="980728"/>
            <a:ext cx="1792514" cy="37169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B3A14C-F1B1-5A88-E440-E2802685E0D1}"/>
              </a:ext>
            </a:extLst>
          </p:cNvPr>
          <p:cNvSpPr txBox="1"/>
          <p:nvPr/>
        </p:nvSpPr>
        <p:spPr>
          <a:xfrm>
            <a:off x="6636754" y="2666831"/>
            <a:ext cx="59247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dust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EA70532-739B-3F79-48D7-E80C4B9081AF}"/>
              </a:ext>
            </a:extLst>
          </p:cNvPr>
          <p:cNvCxnSpPr>
            <a:cxnSpLocks/>
          </p:cNvCxnSpPr>
          <p:nvPr/>
        </p:nvCxnSpPr>
        <p:spPr>
          <a:xfrm>
            <a:off x="1916498" y="3120357"/>
            <a:ext cx="219204" cy="117273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AEE3B1B-ACE6-F04A-4262-EE9D2F85EC57}"/>
              </a:ext>
            </a:extLst>
          </p:cNvPr>
          <p:cNvSpPr txBox="1"/>
          <p:nvPr/>
        </p:nvSpPr>
        <p:spPr>
          <a:xfrm>
            <a:off x="5771424" y="1988840"/>
            <a:ext cx="54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rain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B90A2-392C-F4FE-C04D-99C9A30956C5}"/>
              </a:ext>
            </a:extLst>
          </p:cNvPr>
          <p:cNvSpPr txBox="1"/>
          <p:nvPr/>
        </p:nvSpPr>
        <p:spPr>
          <a:xfrm>
            <a:off x="1490879" y="2851497"/>
            <a:ext cx="1712969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i</a:t>
            </a:r>
            <a:r>
              <a:rPr lang="en-FR" dirty="0">
                <a:solidFill>
                  <a:srgbClr val="FF0000"/>
                </a:solidFill>
              </a:rPr>
              <a:t>ce clouds / dust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009DA6-5199-5260-C7EA-F3EBA80BA3D0}"/>
              </a:ext>
            </a:extLst>
          </p:cNvPr>
          <p:cNvCxnSpPr>
            <a:cxnSpLocks/>
          </p:cNvCxnSpPr>
          <p:nvPr/>
        </p:nvCxnSpPr>
        <p:spPr>
          <a:xfrm>
            <a:off x="1938364" y="3140569"/>
            <a:ext cx="197338" cy="25707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1">
            <a:extLst>
              <a:ext uri="{FF2B5EF4-FFF2-40B4-BE49-F238E27FC236}">
                <a16:creationId xmlns:a16="http://schemas.microsoft.com/office/drawing/2014/main" id="{300D4A50-3318-534D-0E93-FF08496C6FC4}"/>
              </a:ext>
            </a:extLst>
          </p:cNvPr>
          <p:cNvSpPr/>
          <p:nvPr/>
        </p:nvSpPr>
        <p:spPr>
          <a:xfrm>
            <a:off x="5465183" y="1988840"/>
            <a:ext cx="1124404" cy="8626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8B515A-D232-2BA0-DBA4-8C0CC705E60E}"/>
              </a:ext>
            </a:extLst>
          </p:cNvPr>
          <p:cNvSpPr txBox="1"/>
          <p:nvPr/>
        </p:nvSpPr>
        <p:spPr>
          <a:xfrm>
            <a:off x="6782911" y="3522060"/>
            <a:ext cx="1029449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pollution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2D5010C-5977-BC67-87FF-3C088B77E1DC}"/>
              </a:ext>
            </a:extLst>
          </p:cNvPr>
          <p:cNvCxnSpPr>
            <a:cxnSpLocks/>
          </p:cNvCxnSpPr>
          <p:nvPr/>
        </p:nvCxnSpPr>
        <p:spPr>
          <a:xfrm flipV="1">
            <a:off x="7382321" y="3397642"/>
            <a:ext cx="307360" cy="21942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0CA967-5F4B-5258-3334-AA13213D76DA}"/>
              </a:ext>
            </a:extLst>
          </p:cNvPr>
          <p:cNvCxnSpPr>
            <a:cxnSpLocks/>
          </p:cNvCxnSpPr>
          <p:nvPr/>
        </p:nvCxnSpPr>
        <p:spPr>
          <a:xfrm>
            <a:off x="7227502" y="2996844"/>
            <a:ext cx="308499" cy="23914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159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69586"/>
            <a:ext cx="6659116" cy="307777"/>
          </a:xfrm>
        </p:spPr>
        <p:txBody>
          <a:bodyPr/>
          <a:lstStyle/>
          <a:p>
            <a:r>
              <a:rPr lang="fr-FR" dirty="0">
                <a:solidFill>
                  <a:srgbClr val="F5872B"/>
                </a:solidFill>
              </a:rPr>
              <a:t>DUST </a:t>
            </a:r>
            <a:r>
              <a:rPr lang="fr-FR" dirty="0"/>
              <a:t>EVENT – LILLE, FRANCE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lang="fr-FR" spc="-5" smtClean="0"/>
              <a:t>8</a:t>
            </a:fld>
            <a:endParaRPr lang="fr-FR" spc="-5" dirty="0"/>
          </a:p>
        </p:txBody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id="{3282FD35-4796-07D8-2F70-CE45FF1E41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090"/>
          <a:stretch/>
        </p:blipFill>
        <p:spPr bwMode="auto">
          <a:xfrm>
            <a:off x="5512299" y="426205"/>
            <a:ext cx="3563888" cy="17829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61C0A1-4474-9F1E-039D-E344D2FA5AC9}"/>
              </a:ext>
            </a:extLst>
          </p:cNvPr>
          <p:cNvSpPr txBox="1"/>
          <p:nvPr/>
        </p:nvSpPr>
        <p:spPr>
          <a:xfrm>
            <a:off x="115681" y="731817"/>
            <a:ext cx="5485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Saharan dust transport (1-5 km altitude) at ATOLL ACTRIS station in Lille, France, 31 March-2 April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AOD</a:t>
            </a:r>
            <a:r>
              <a:rPr lang="en-US" baseline="-25000" dirty="0"/>
              <a:t>532 nm </a:t>
            </a:r>
            <a:r>
              <a:rPr lang="en-US" dirty="0"/>
              <a:t>↗ </a:t>
            </a:r>
            <a:r>
              <a:rPr lang="en-US" b="1" dirty="0">
                <a:solidFill>
                  <a:srgbClr val="00B0F0"/>
                </a:solidFill>
              </a:rPr>
              <a:t>1</a:t>
            </a:r>
            <a:r>
              <a:rPr lang="en-US" dirty="0"/>
              <a:t> , Angstrom Exponent ↘︎ </a:t>
            </a:r>
            <a:r>
              <a:rPr lang="en-US" b="1" dirty="0">
                <a:solidFill>
                  <a:srgbClr val="00B0F0"/>
                </a:solidFill>
              </a:rPr>
              <a:t>0.2</a:t>
            </a:r>
            <a:r>
              <a:rPr lang="en-US" dirty="0"/>
              <a:t> (coarse)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Comparison with LILAS, reference ACTRIS Raman multi-wavelength lidar</a:t>
            </a:r>
            <a:endParaRPr lang="en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58B47336-AC62-D572-1E11-53B3EF7E03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" r="265"/>
          <a:stretch/>
        </p:blipFill>
        <p:spPr bwMode="auto">
          <a:xfrm>
            <a:off x="67813" y="2389874"/>
            <a:ext cx="9008374" cy="37754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8B968A-7F99-4B63-AF6D-2450D28C40DF}"/>
              </a:ext>
            </a:extLst>
          </p:cNvPr>
          <p:cNvSpPr txBox="1"/>
          <p:nvPr/>
        </p:nvSpPr>
        <p:spPr>
          <a:xfrm>
            <a:off x="539552" y="6390340"/>
            <a:ext cx="263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Sanchez </a:t>
            </a:r>
            <a:r>
              <a:rPr lang="en-US" sz="1400" i="1" dirty="0" err="1"/>
              <a:t>Barrero</a:t>
            </a:r>
            <a:r>
              <a:rPr lang="en-US" sz="1400" i="1" dirty="0"/>
              <a:t> et al., AMT, 2024</a:t>
            </a:r>
            <a:endParaRPr lang="en-FR" sz="1400" i="1" dirty="0"/>
          </a:p>
        </p:txBody>
      </p:sp>
    </p:spTree>
    <p:extLst>
      <p:ext uri="{BB962C8B-B14F-4D97-AF65-F5344CB8AC3E}">
        <p14:creationId xmlns:p14="http://schemas.microsoft.com/office/powerpoint/2010/main" val="1212603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69586"/>
            <a:ext cx="6659116" cy="307777"/>
          </a:xfrm>
        </p:spPr>
        <p:txBody>
          <a:bodyPr/>
          <a:lstStyle/>
          <a:p>
            <a:r>
              <a:rPr lang="fr-FR" dirty="0">
                <a:solidFill>
                  <a:srgbClr val="F5872B"/>
                </a:solidFill>
              </a:rPr>
              <a:t>DUST </a:t>
            </a:r>
            <a:r>
              <a:rPr lang="fr-FR" dirty="0"/>
              <a:t>EVENT – LILLE, FRANCE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lang="fr-FR" spc="-5" smtClean="0"/>
              <a:t>9</a:t>
            </a:fld>
            <a:endParaRPr lang="fr-FR" spc="-5" dirty="0"/>
          </a:p>
        </p:txBody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id="{3282FD35-4796-07D8-2F70-CE45FF1E4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090"/>
          <a:stretch/>
        </p:blipFill>
        <p:spPr bwMode="auto">
          <a:xfrm>
            <a:off x="5512299" y="426205"/>
            <a:ext cx="3563888" cy="17829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 6">
            <a:extLst>
              <a:ext uri="{FF2B5EF4-FFF2-40B4-BE49-F238E27FC236}">
                <a16:creationId xmlns:a16="http://schemas.microsoft.com/office/drawing/2014/main" id="{58B47336-AC62-D572-1E11-53B3EF7E03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" r="265"/>
          <a:stretch/>
        </p:blipFill>
        <p:spPr bwMode="auto">
          <a:xfrm>
            <a:off x="67813" y="2389874"/>
            <a:ext cx="9008374" cy="37754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3">
            <a:extLst>
              <a:ext uri="{FF2B5EF4-FFF2-40B4-BE49-F238E27FC236}">
                <a16:creationId xmlns:a16="http://schemas.microsoft.com/office/drawing/2014/main" id="{BEDA9C39-913B-D4A7-263D-9D816D9181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206" r="27597" b="-206"/>
          <a:stretch/>
        </p:blipFill>
        <p:spPr bwMode="auto">
          <a:xfrm>
            <a:off x="5220072" y="377362"/>
            <a:ext cx="3888432" cy="290762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014559-37DA-C87C-DE03-6BCB7D01E6B9}"/>
              </a:ext>
            </a:extLst>
          </p:cNvPr>
          <p:cNvSpPr txBox="1"/>
          <p:nvPr/>
        </p:nvSpPr>
        <p:spPr>
          <a:xfrm>
            <a:off x="539552" y="6390340"/>
            <a:ext cx="2632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Sanchez </a:t>
            </a:r>
            <a:r>
              <a:rPr lang="en-US" sz="1400" i="1" dirty="0" err="1"/>
              <a:t>Barrero</a:t>
            </a:r>
            <a:r>
              <a:rPr lang="en-US" sz="1400" i="1" dirty="0"/>
              <a:t> et al., AMT, 2024</a:t>
            </a:r>
            <a:endParaRPr lang="en-FR" sz="1400" i="1" dirty="0"/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0F791244-BFAE-8860-48C6-0C01432B01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9" t="8228" r="3086" b="80328"/>
          <a:stretch/>
        </p:blipFill>
        <p:spPr bwMode="auto">
          <a:xfrm>
            <a:off x="8115455" y="5145814"/>
            <a:ext cx="945690" cy="4320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6">
            <a:extLst>
              <a:ext uri="{FF2B5EF4-FFF2-40B4-BE49-F238E27FC236}">
                <a16:creationId xmlns:a16="http://schemas.microsoft.com/office/drawing/2014/main" id="{18A9E68C-003C-8D97-6615-83FA77DFE5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5" t="8051" r="18627" b="84331"/>
          <a:stretch/>
        </p:blipFill>
        <p:spPr bwMode="auto">
          <a:xfrm>
            <a:off x="6912260" y="5327583"/>
            <a:ext cx="504056" cy="287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6">
            <a:extLst>
              <a:ext uri="{FF2B5EF4-FFF2-40B4-BE49-F238E27FC236}">
                <a16:creationId xmlns:a16="http://schemas.microsoft.com/office/drawing/2014/main" id="{974E72DE-3192-412D-B9E2-5765D7BD9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5" t="8227" r="34328" b="82212"/>
          <a:stretch/>
        </p:blipFill>
        <p:spPr bwMode="auto">
          <a:xfrm>
            <a:off x="5605958" y="4303893"/>
            <a:ext cx="576064" cy="3609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EE5D3F-E029-5503-115A-9E54E0363EEB}"/>
                  </a:ext>
                </a:extLst>
              </p:cNvPr>
              <p:cNvSpPr txBox="1"/>
              <p:nvPr/>
            </p:nvSpPr>
            <p:spPr>
              <a:xfrm>
                <a:off x="-23464" y="448809"/>
                <a:ext cx="5289227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Extinction (</a:t>
                </a:r>
                <a:r>
                  <a:rPr lang="en-US" dirty="0">
                    <a:solidFill>
                      <a:srgbClr val="00B0F0"/>
                    </a:solidFill>
                  </a:rPr>
                  <a:t>⍺</a:t>
                </a:r>
                <a:r>
                  <a:rPr lang="en-US" dirty="0"/>
                  <a:t>) / backscatter (</a:t>
                </a:r>
                <a:r>
                  <a:rPr lang="en-US" dirty="0">
                    <a:solidFill>
                      <a:srgbClr val="00B0F0"/>
                    </a:solidFill>
                  </a:rPr>
                  <a:t>β</a:t>
                </a:r>
                <a:r>
                  <a:rPr lang="en-US" dirty="0"/>
                  <a:t>) profiles comparable to LILAS; differences due to constant LR (</a:t>
                </a:r>
                <a:r>
                  <a:rPr lang="en-US" dirty="0" err="1"/>
                  <a:t>Klett</a:t>
                </a:r>
                <a:r>
                  <a:rPr lang="en-US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F0"/>
                    </a:solidFill>
                  </a:rPr>
                  <a:t>Low spectral dependence </a:t>
                </a:r>
                <a:r>
                  <a:rPr lang="en-US" dirty="0"/>
                  <a:t>(⍺ and β) - </a:t>
                </a:r>
                <a:r>
                  <a:rPr lang="en-US" dirty="0">
                    <a:solidFill>
                      <a:srgbClr val="00B0F0"/>
                    </a:solidFill>
                  </a:rPr>
                  <a:t>dust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F0"/>
                    </a:solidFill>
                  </a:rPr>
                  <a:t>VDR</a:t>
                </a:r>
                <a:r>
                  <a:rPr lang="en-US" dirty="0"/>
                  <a:t> =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/>
                      <m:t>0.14 ± 0.02</m:t>
                    </m:r>
                    <m:r>
                      <a:rPr lang="en-US" sz="1800" b="0" i="0" kern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PLDR</a:t>
                </a:r>
                <a:r>
                  <a:rPr lang="en-US" dirty="0"/>
                  <a:t> = 0.36 ± 0.05</a:t>
                </a:r>
                <a:r>
                  <a:rPr lang="en-FR" dirty="0"/>
                  <a:t> </a:t>
                </a:r>
                <a:r>
                  <a:rPr lang="en-US" dirty="0"/>
                  <a:t>(</a:t>
                </a:r>
                <a:r>
                  <a:rPr lang="en-US" dirty="0">
                    <a:solidFill>
                      <a:srgbClr val="00B0F0"/>
                    </a:solidFill>
                  </a:rPr>
                  <a:t>high </a:t>
                </a:r>
                <a:r>
                  <a:rPr lang="en-US" dirty="0" err="1">
                    <a:solidFill>
                      <a:srgbClr val="00B0F0"/>
                    </a:solidFill>
                  </a:rPr>
                  <a:t>depol</a:t>
                </a:r>
                <a:r>
                  <a:rPr lang="en-US" dirty="0">
                    <a:solidFill>
                      <a:srgbClr val="00B0F0"/>
                    </a:solidFill>
                  </a:rPr>
                  <a:t>.)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F0"/>
                    </a:solidFill>
                  </a:rPr>
                  <a:t>EAE</a:t>
                </a:r>
                <a:r>
                  <a:rPr lang="en-US" dirty="0"/>
                  <a:t> (Ang. Exp.) = </a:t>
                </a:r>
                <a:r>
                  <a:rPr lang="en-US" sz="1800" kern="0" dirty="0">
                    <a:effectLst/>
                    <a:ea typeface="Times New Roman" panose="02020603050405020304" pitchFamily="18" charset="0"/>
                  </a:rPr>
                  <a:t>0.4 ± 0.1</a:t>
                </a:r>
                <a:r>
                  <a:rPr lang="en-FR" dirty="0">
                    <a:effectLst/>
                  </a:rPr>
                  <a:t> </a:t>
                </a:r>
                <a:r>
                  <a:rPr lang="en-US" dirty="0"/>
                  <a:t>(</a:t>
                </a:r>
                <a:r>
                  <a:rPr lang="en-US" dirty="0">
                    <a:solidFill>
                      <a:srgbClr val="00B0F0"/>
                    </a:solidFill>
                  </a:rPr>
                  <a:t>coarse</a:t>
                </a:r>
                <a:r>
                  <a:rPr lang="en-US" dirty="0"/>
                  <a:t>), </a:t>
                </a:r>
                <a:r>
                  <a:rPr lang="en-US" dirty="0" err="1"/>
                  <a:t>AE</a:t>
                </a:r>
                <a:r>
                  <a:rPr lang="en-US" baseline="-25000" dirty="0" err="1"/>
                  <a:t>phot</a:t>
                </a:r>
                <a:r>
                  <a:rPr lang="en-US" dirty="0"/>
                  <a:t>=0.2-0.7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F0"/>
                    </a:solidFill>
                  </a:rPr>
                  <a:t>ACR</a:t>
                </a:r>
                <a:r>
                  <a:rPr lang="en-US" dirty="0"/>
                  <a:t> = </a:t>
                </a:r>
                <a:r>
                  <a:rPr lang="en-US" sz="1800" kern="0" dirty="0">
                    <a:effectLst/>
                    <a:ea typeface="Times New Roman" panose="02020603050405020304" pitchFamily="18" charset="0"/>
                  </a:rPr>
                  <a:t>0.42 ± 0.05</a:t>
                </a:r>
                <a:r>
                  <a:rPr lang="en-FR" sz="1800" kern="0" dirty="0">
                    <a:ea typeface="Times New Roman" panose="02020603050405020304" pitchFamily="18" charset="0"/>
                  </a:rPr>
                  <a:t>, </a:t>
                </a:r>
                <a:r>
                  <a:rPr lang="en-FR" sz="1800" kern="0" dirty="0">
                    <a:solidFill>
                      <a:srgbClr val="00B0F0"/>
                    </a:solidFill>
                    <a:ea typeface="Times New Roman" panose="02020603050405020304" pitchFamily="18" charset="0"/>
                  </a:rPr>
                  <a:t>CR</a:t>
                </a:r>
                <a:r>
                  <a:rPr lang="en-FR" sz="1800" kern="0" dirty="0">
                    <a:ea typeface="Times New Roman" panose="02020603050405020304" pitchFamily="18" charset="0"/>
                  </a:rPr>
                  <a:t> = </a:t>
                </a:r>
                <a:r>
                  <a:rPr lang="en-US" sz="1800" kern="0" dirty="0">
                    <a:effectLst/>
                    <a:ea typeface="Times New Roman" panose="02020603050405020304" pitchFamily="18" charset="0"/>
                  </a:rPr>
                  <a:t>0.69 ± 0.14 (</a:t>
                </a:r>
                <a:r>
                  <a:rPr lang="en-US" sz="1800" kern="0" dirty="0">
                    <a:solidFill>
                      <a:srgbClr val="00B0F0"/>
                    </a:solidFill>
                    <a:effectLst/>
                    <a:ea typeface="Times New Roman" panose="02020603050405020304" pitchFamily="18" charset="0"/>
                  </a:rPr>
                  <a:t>coarse</a:t>
                </a:r>
                <a:r>
                  <a:rPr lang="en-US" sz="1800" kern="0" dirty="0">
                    <a:effectLst/>
                    <a:ea typeface="Times New Roman" panose="02020603050405020304" pitchFamily="18" charset="0"/>
                  </a:rPr>
                  <a:t>)</a:t>
                </a:r>
                <a:r>
                  <a:rPr lang="en-FR" dirty="0">
                    <a:effectLst/>
                  </a:rPr>
                  <a:t> 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F0"/>
                    </a:solidFill>
                  </a:rPr>
                  <a:t>LR</a:t>
                </a:r>
                <a:r>
                  <a:rPr lang="en-US" baseline="-25000" dirty="0">
                    <a:solidFill>
                      <a:srgbClr val="00B0F0"/>
                    </a:solidFill>
                  </a:rPr>
                  <a:t>532</a:t>
                </a:r>
                <a:r>
                  <a:rPr lang="en-US" baseline="-25000" dirty="0"/>
                  <a:t> nm</a:t>
                </a:r>
                <a:r>
                  <a:rPr lang="en-US" dirty="0"/>
                  <a:t>= 54 </a:t>
                </a:r>
                <a:r>
                  <a:rPr lang="en-US" dirty="0" err="1"/>
                  <a:t>sr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00B0F0"/>
                    </a:solidFill>
                  </a:rPr>
                  <a:t>LR</a:t>
                </a:r>
                <a:r>
                  <a:rPr lang="en-US" baseline="-25000" dirty="0">
                    <a:solidFill>
                      <a:srgbClr val="00B0F0"/>
                    </a:solidFill>
                  </a:rPr>
                  <a:t>808</a:t>
                </a:r>
                <a:r>
                  <a:rPr lang="en-US" baseline="-25000" dirty="0"/>
                  <a:t> nm</a:t>
                </a:r>
                <a:r>
                  <a:rPr lang="en-US" dirty="0"/>
                  <a:t>= 69 </a:t>
                </a:r>
                <a:r>
                  <a:rPr lang="en-US" dirty="0" err="1"/>
                  <a:t>sr</a:t>
                </a:r>
                <a:r>
                  <a:rPr lang="en-US" dirty="0"/>
                  <a:t>  </a:t>
                </a:r>
                <a:endParaRPr lang="en-FR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EE5D3F-E029-5503-115A-9E54E0363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464" y="448809"/>
                <a:ext cx="5289227" cy="2031325"/>
              </a:xfrm>
              <a:prstGeom prst="rect">
                <a:avLst/>
              </a:prstGeom>
              <a:blipFill>
                <a:blip r:embed="rId6"/>
                <a:stretch>
                  <a:fillRect l="-719" t="-1242" b="-3727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8F05722B-3588-E866-A4DD-84D7E84FD602}"/>
              </a:ext>
            </a:extLst>
          </p:cNvPr>
          <p:cNvSpPr/>
          <p:nvPr/>
        </p:nvSpPr>
        <p:spPr>
          <a:xfrm>
            <a:off x="7815630" y="448808"/>
            <a:ext cx="144016" cy="2494770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CC0247-A1BC-B4D1-CF65-C0512174F786}"/>
              </a:ext>
            </a:extLst>
          </p:cNvPr>
          <p:cNvCxnSpPr>
            <a:cxnSpLocks/>
          </p:cNvCxnSpPr>
          <p:nvPr/>
        </p:nvCxnSpPr>
        <p:spPr>
          <a:xfrm flipH="1">
            <a:off x="395536" y="450236"/>
            <a:ext cx="7416824" cy="218667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C5FCAA-EAA9-998D-6166-8AD6ED62C8E5}"/>
              </a:ext>
            </a:extLst>
          </p:cNvPr>
          <p:cNvCxnSpPr>
            <a:cxnSpLocks/>
          </p:cNvCxnSpPr>
          <p:nvPr/>
        </p:nvCxnSpPr>
        <p:spPr>
          <a:xfrm>
            <a:off x="7956376" y="448809"/>
            <a:ext cx="936104" cy="283617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7726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.pptx  -  Lecture seule" id="{D5AA9D03-7A3C-4112-9BB5-2B44FAA77B8E}" vid="{40C30AD9-978B-47E3-81C4-1EE7D0389773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.pptx  -  Lecture seule" id="{D5AA9D03-7A3C-4112-9BB5-2B44FAA77B8E}" vid="{778C9723-BE09-4F63-B359-74DE88B36214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1343</TotalTime>
  <Words>1672</Words>
  <Application>Microsoft Macintosh PowerPoint</Application>
  <PresentationFormat>On-screen Show (4:3)</PresentationFormat>
  <Paragraphs>218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Aviano Future Black</vt:lpstr>
      <vt:lpstr>Calibri</vt:lpstr>
      <vt:lpstr>Calibri Light</vt:lpstr>
      <vt:lpstr>Cambria Math</vt:lpstr>
      <vt:lpstr>Lora</vt:lpstr>
      <vt:lpstr>Times New Roman</vt:lpstr>
      <vt:lpstr>Wingdings</vt:lpstr>
      <vt:lpstr>Thème Office</vt:lpstr>
      <vt:lpstr>Conception personnalisée</vt:lpstr>
      <vt:lpstr>PowerPoint Presentation</vt:lpstr>
      <vt:lpstr>PowerPoint Presentation</vt:lpstr>
      <vt:lpstr>CIMEL – OUR PRODUCTS</vt:lpstr>
      <vt:lpstr>PowerPoint Presentation</vt:lpstr>
      <vt:lpstr>CE376 DUAL-WAVELENGTH              DEPOLARIZATION LIDAR</vt:lpstr>
      <vt:lpstr>CE376 – CONTINUOUS OBSERVATIONS</vt:lpstr>
      <vt:lpstr>CE376 – CONTINUOUS OBSERVATIONS</vt:lpstr>
      <vt:lpstr>DUST EVENT – LILLE, FRANCE</vt:lpstr>
      <vt:lpstr>DUST EVENT – LILLE, FRANCE</vt:lpstr>
      <vt:lpstr>VOLCANIC EVENT – IZANA, SPAIN</vt:lpstr>
      <vt:lpstr>VOLCANIC EVENT – IZANA, SPAIN</vt:lpstr>
      <vt:lpstr>DUST / SMOKE EVENT – LILLE, FRANCE</vt:lpstr>
      <vt:lpstr>DUST / SMOKE EVENT – LILLE, FRANCE</vt:lpstr>
      <vt:lpstr>CE376 - OBS4CLIM PROJECT</vt:lpstr>
      <vt:lpstr>CE710 MULTI-WAVELENGTH RAMAN FLUORESCENCE LIDAR</vt:lpstr>
      <vt:lpstr>CE710 – REFINE AEROSOL TYPING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Ioana Popovici</dc:creator>
  <cp:lastModifiedBy>Ioana Popovici</cp:lastModifiedBy>
  <cp:revision>385</cp:revision>
  <dcterms:created xsi:type="dcterms:W3CDTF">2024-02-27T15:25:48Z</dcterms:created>
  <dcterms:modified xsi:type="dcterms:W3CDTF">2024-04-09T10:27:15Z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2019-03-21T00:00:00Z</vt:filetime>
  </property>
  <property fmtid="{D5CDD505-2E9C-101B-9397-08002B2CF9AE}" pid="3" name="Creator">
    <vt:lpwstr>Microsoft® PowerPoint® 2013</vt:lpwstr>
  </property>
  <property fmtid="{D5CDD505-2E9C-101B-9397-08002B2CF9AE}" pid="4" name="LastSaved">
    <vt:filetime>2021-09-15T00:00:00Z</vt:filetime>
  </property>
</Properties>
</file>